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8" r:id="rId3"/>
    <p:sldId id="274" r:id="rId4"/>
    <p:sldId id="275" r:id="rId5"/>
    <p:sldId id="276" r:id="rId6"/>
    <p:sldId id="277" r:id="rId7"/>
    <p:sldId id="278" r:id="rId8"/>
    <p:sldId id="258" r:id="rId9"/>
    <p:sldId id="266" r:id="rId10"/>
    <p:sldId id="280" r:id="rId11"/>
    <p:sldId id="281" r:id="rId12"/>
    <p:sldId id="282" r:id="rId13"/>
    <p:sldId id="283" r:id="rId14"/>
    <p:sldId id="284" r:id="rId15"/>
    <p:sldId id="285" r:id="rId16"/>
    <p:sldId id="286" r:id="rId17"/>
    <p:sldId id="259" r:id="rId18"/>
    <p:sldId id="260" r:id="rId19"/>
    <p:sldId id="264" r:id="rId20"/>
    <p:sldId id="267"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6" d="100"/>
          <a:sy n="86" d="100"/>
        </p:scale>
        <p:origin x="562"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D2C2FE-8C31-4FDF-9BFD-77B9E3924A9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F3DE073D-5F76-4397-A529-8AF20FE4FD8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AFEE2753-4221-421D-87B6-A68CC936AA32}"/>
              </a:ext>
            </a:extLst>
          </p:cNvPr>
          <p:cNvSpPr>
            <a:spLocks noGrp="1"/>
          </p:cNvSpPr>
          <p:nvPr>
            <p:ph type="dt" sz="half" idx="10"/>
          </p:nvPr>
        </p:nvSpPr>
        <p:spPr/>
        <p:txBody>
          <a:bodyPr/>
          <a:lstStyle/>
          <a:p>
            <a:fld id="{438F7AFF-D779-4B53-9B08-7638A82A76D8}" type="datetimeFigureOut">
              <a:rPr lang="en-IN" smtClean="0"/>
              <a:t>16-06-2021</a:t>
            </a:fld>
            <a:endParaRPr lang="en-IN"/>
          </a:p>
        </p:txBody>
      </p:sp>
      <p:sp>
        <p:nvSpPr>
          <p:cNvPr id="5" name="Footer Placeholder 4">
            <a:extLst>
              <a:ext uri="{FF2B5EF4-FFF2-40B4-BE49-F238E27FC236}">
                <a16:creationId xmlns:a16="http://schemas.microsoft.com/office/drawing/2014/main" id="{5C67BFF8-F145-4C1C-81AF-C7356E85DC2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6286BDC-1C63-485D-BD2A-FB68595DA127}"/>
              </a:ext>
            </a:extLst>
          </p:cNvPr>
          <p:cNvSpPr>
            <a:spLocks noGrp="1"/>
          </p:cNvSpPr>
          <p:nvPr>
            <p:ph type="sldNum" sz="quarter" idx="12"/>
          </p:nvPr>
        </p:nvSpPr>
        <p:spPr/>
        <p:txBody>
          <a:bodyPr/>
          <a:lstStyle/>
          <a:p>
            <a:fld id="{21CB78C2-0435-47E7-8BF2-C8BC15FAC544}" type="slidenum">
              <a:rPr lang="en-IN" smtClean="0"/>
              <a:t>‹#›</a:t>
            </a:fld>
            <a:endParaRPr lang="en-IN"/>
          </a:p>
        </p:txBody>
      </p:sp>
    </p:spTree>
    <p:extLst>
      <p:ext uri="{BB962C8B-B14F-4D97-AF65-F5344CB8AC3E}">
        <p14:creationId xmlns:p14="http://schemas.microsoft.com/office/powerpoint/2010/main" val="8881210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9DA5C-9645-4E97-BE57-6A86B2A45C00}"/>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340FD560-2222-42AE-B34C-FCE1864BC10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E781E55-8B68-4E92-A39F-22A12A4536DD}"/>
              </a:ext>
            </a:extLst>
          </p:cNvPr>
          <p:cNvSpPr>
            <a:spLocks noGrp="1"/>
          </p:cNvSpPr>
          <p:nvPr>
            <p:ph type="dt" sz="half" idx="10"/>
          </p:nvPr>
        </p:nvSpPr>
        <p:spPr/>
        <p:txBody>
          <a:bodyPr/>
          <a:lstStyle/>
          <a:p>
            <a:fld id="{438F7AFF-D779-4B53-9B08-7638A82A76D8}" type="datetimeFigureOut">
              <a:rPr lang="en-IN" smtClean="0"/>
              <a:t>16-06-2021</a:t>
            </a:fld>
            <a:endParaRPr lang="en-IN"/>
          </a:p>
        </p:txBody>
      </p:sp>
      <p:sp>
        <p:nvSpPr>
          <p:cNvPr id="5" name="Footer Placeholder 4">
            <a:extLst>
              <a:ext uri="{FF2B5EF4-FFF2-40B4-BE49-F238E27FC236}">
                <a16:creationId xmlns:a16="http://schemas.microsoft.com/office/drawing/2014/main" id="{2CE1A466-F3AC-425C-8F5D-498E426D1C1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FDF4383-1730-4663-B4EA-879204AFE07A}"/>
              </a:ext>
            </a:extLst>
          </p:cNvPr>
          <p:cNvSpPr>
            <a:spLocks noGrp="1"/>
          </p:cNvSpPr>
          <p:nvPr>
            <p:ph type="sldNum" sz="quarter" idx="12"/>
          </p:nvPr>
        </p:nvSpPr>
        <p:spPr/>
        <p:txBody>
          <a:bodyPr/>
          <a:lstStyle/>
          <a:p>
            <a:fld id="{21CB78C2-0435-47E7-8BF2-C8BC15FAC544}" type="slidenum">
              <a:rPr lang="en-IN" smtClean="0"/>
              <a:t>‹#›</a:t>
            </a:fld>
            <a:endParaRPr lang="en-IN"/>
          </a:p>
        </p:txBody>
      </p:sp>
    </p:spTree>
    <p:extLst>
      <p:ext uri="{BB962C8B-B14F-4D97-AF65-F5344CB8AC3E}">
        <p14:creationId xmlns:p14="http://schemas.microsoft.com/office/powerpoint/2010/main" val="37050173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1E35CCA-63F6-4111-950D-8C2C24184EFB}"/>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8EB47612-CA78-4FA2-A874-DC562017D76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1AA74A8-E408-4842-98FB-0F6B718EC3D2}"/>
              </a:ext>
            </a:extLst>
          </p:cNvPr>
          <p:cNvSpPr>
            <a:spLocks noGrp="1"/>
          </p:cNvSpPr>
          <p:nvPr>
            <p:ph type="dt" sz="half" idx="10"/>
          </p:nvPr>
        </p:nvSpPr>
        <p:spPr/>
        <p:txBody>
          <a:bodyPr/>
          <a:lstStyle/>
          <a:p>
            <a:fld id="{438F7AFF-D779-4B53-9B08-7638A82A76D8}" type="datetimeFigureOut">
              <a:rPr lang="en-IN" smtClean="0"/>
              <a:t>16-06-2021</a:t>
            </a:fld>
            <a:endParaRPr lang="en-IN"/>
          </a:p>
        </p:txBody>
      </p:sp>
      <p:sp>
        <p:nvSpPr>
          <p:cNvPr id="5" name="Footer Placeholder 4">
            <a:extLst>
              <a:ext uri="{FF2B5EF4-FFF2-40B4-BE49-F238E27FC236}">
                <a16:creationId xmlns:a16="http://schemas.microsoft.com/office/drawing/2014/main" id="{C79A7C59-EE5A-4CE0-B43E-A82E7A66620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3FA161B-32CE-4625-A3E8-EBD3EA0ADD94}"/>
              </a:ext>
            </a:extLst>
          </p:cNvPr>
          <p:cNvSpPr>
            <a:spLocks noGrp="1"/>
          </p:cNvSpPr>
          <p:nvPr>
            <p:ph type="sldNum" sz="quarter" idx="12"/>
          </p:nvPr>
        </p:nvSpPr>
        <p:spPr/>
        <p:txBody>
          <a:bodyPr/>
          <a:lstStyle/>
          <a:p>
            <a:fld id="{21CB78C2-0435-47E7-8BF2-C8BC15FAC544}" type="slidenum">
              <a:rPr lang="en-IN" smtClean="0"/>
              <a:t>‹#›</a:t>
            </a:fld>
            <a:endParaRPr lang="en-IN"/>
          </a:p>
        </p:txBody>
      </p:sp>
    </p:spTree>
    <p:extLst>
      <p:ext uri="{BB962C8B-B14F-4D97-AF65-F5344CB8AC3E}">
        <p14:creationId xmlns:p14="http://schemas.microsoft.com/office/powerpoint/2010/main" val="32943523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B6D913-BA50-4B02-86DF-56ED12DAD7A6}"/>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75D994AB-A2D4-426B-AC7B-267D93755DA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04A3AB6-6222-40B1-852F-3147B74B582C}"/>
              </a:ext>
            </a:extLst>
          </p:cNvPr>
          <p:cNvSpPr>
            <a:spLocks noGrp="1"/>
          </p:cNvSpPr>
          <p:nvPr>
            <p:ph type="dt" sz="half" idx="10"/>
          </p:nvPr>
        </p:nvSpPr>
        <p:spPr/>
        <p:txBody>
          <a:bodyPr/>
          <a:lstStyle/>
          <a:p>
            <a:fld id="{438F7AFF-D779-4B53-9B08-7638A82A76D8}" type="datetimeFigureOut">
              <a:rPr lang="en-IN" smtClean="0"/>
              <a:t>16-06-2021</a:t>
            </a:fld>
            <a:endParaRPr lang="en-IN"/>
          </a:p>
        </p:txBody>
      </p:sp>
      <p:sp>
        <p:nvSpPr>
          <p:cNvPr id="5" name="Footer Placeholder 4">
            <a:extLst>
              <a:ext uri="{FF2B5EF4-FFF2-40B4-BE49-F238E27FC236}">
                <a16:creationId xmlns:a16="http://schemas.microsoft.com/office/drawing/2014/main" id="{8BF30F5E-6B0A-45FB-91C2-972617A2E51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42E10FB-ABD7-47E5-A967-4C8C0BE23B9B}"/>
              </a:ext>
            </a:extLst>
          </p:cNvPr>
          <p:cNvSpPr>
            <a:spLocks noGrp="1"/>
          </p:cNvSpPr>
          <p:nvPr>
            <p:ph type="sldNum" sz="quarter" idx="12"/>
          </p:nvPr>
        </p:nvSpPr>
        <p:spPr/>
        <p:txBody>
          <a:bodyPr/>
          <a:lstStyle/>
          <a:p>
            <a:fld id="{21CB78C2-0435-47E7-8BF2-C8BC15FAC544}" type="slidenum">
              <a:rPr lang="en-IN" smtClean="0"/>
              <a:t>‹#›</a:t>
            </a:fld>
            <a:endParaRPr lang="en-IN"/>
          </a:p>
        </p:txBody>
      </p:sp>
    </p:spTree>
    <p:extLst>
      <p:ext uri="{BB962C8B-B14F-4D97-AF65-F5344CB8AC3E}">
        <p14:creationId xmlns:p14="http://schemas.microsoft.com/office/powerpoint/2010/main" val="37885372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7839F-349D-43E1-8F68-F871C13A0AD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0FDEF9C8-1DBA-4A46-A287-0C578A36653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3BBA924-4DE4-4938-97BE-103B756207CC}"/>
              </a:ext>
            </a:extLst>
          </p:cNvPr>
          <p:cNvSpPr>
            <a:spLocks noGrp="1"/>
          </p:cNvSpPr>
          <p:nvPr>
            <p:ph type="dt" sz="half" idx="10"/>
          </p:nvPr>
        </p:nvSpPr>
        <p:spPr/>
        <p:txBody>
          <a:bodyPr/>
          <a:lstStyle/>
          <a:p>
            <a:fld id="{438F7AFF-D779-4B53-9B08-7638A82A76D8}" type="datetimeFigureOut">
              <a:rPr lang="en-IN" smtClean="0"/>
              <a:t>16-06-2021</a:t>
            </a:fld>
            <a:endParaRPr lang="en-IN"/>
          </a:p>
        </p:txBody>
      </p:sp>
      <p:sp>
        <p:nvSpPr>
          <p:cNvPr id="5" name="Footer Placeholder 4">
            <a:extLst>
              <a:ext uri="{FF2B5EF4-FFF2-40B4-BE49-F238E27FC236}">
                <a16:creationId xmlns:a16="http://schemas.microsoft.com/office/drawing/2014/main" id="{E7AED5B0-28FF-4B3F-A6E0-4C11E91F72F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E0BBD4F-8C62-4B77-99AB-0FA28D64B006}"/>
              </a:ext>
            </a:extLst>
          </p:cNvPr>
          <p:cNvSpPr>
            <a:spLocks noGrp="1"/>
          </p:cNvSpPr>
          <p:nvPr>
            <p:ph type="sldNum" sz="quarter" idx="12"/>
          </p:nvPr>
        </p:nvSpPr>
        <p:spPr/>
        <p:txBody>
          <a:bodyPr/>
          <a:lstStyle/>
          <a:p>
            <a:fld id="{21CB78C2-0435-47E7-8BF2-C8BC15FAC544}" type="slidenum">
              <a:rPr lang="en-IN" smtClean="0"/>
              <a:t>‹#›</a:t>
            </a:fld>
            <a:endParaRPr lang="en-IN"/>
          </a:p>
        </p:txBody>
      </p:sp>
    </p:spTree>
    <p:extLst>
      <p:ext uri="{BB962C8B-B14F-4D97-AF65-F5344CB8AC3E}">
        <p14:creationId xmlns:p14="http://schemas.microsoft.com/office/powerpoint/2010/main" val="3985041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F82113-935D-4C89-B5DB-F1EFEC9E910B}"/>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3D36F4E9-9912-4F2D-BBB4-73228F8005E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0BD73D6F-2500-416D-8A80-23249954F60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AC0D10FB-E4F0-4DFE-BCAA-84DCCE97F866}"/>
              </a:ext>
            </a:extLst>
          </p:cNvPr>
          <p:cNvSpPr>
            <a:spLocks noGrp="1"/>
          </p:cNvSpPr>
          <p:nvPr>
            <p:ph type="dt" sz="half" idx="10"/>
          </p:nvPr>
        </p:nvSpPr>
        <p:spPr/>
        <p:txBody>
          <a:bodyPr/>
          <a:lstStyle/>
          <a:p>
            <a:fld id="{438F7AFF-D779-4B53-9B08-7638A82A76D8}" type="datetimeFigureOut">
              <a:rPr lang="en-IN" smtClean="0"/>
              <a:t>16-06-2021</a:t>
            </a:fld>
            <a:endParaRPr lang="en-IN"/>
          </a:p>
        </p:txBody>
      </p:sp>
      <p:sp>
        <p:nvSpPr>
          <p:cNvPr id="6" name="Footer Placeholder 5">
            <a:extLst>
              <a:ext uri="{FF2B5EF4-FFF2-40B4-BE49-F238E27FC236}">
                <a16:creationId xmlns:a16="http://schemas.microsoft.com/office/drawing/2014/main" id="{4919401F-6240-4AF7-B0F8-5FD4EDB1059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AC1CCDE1-66F0-4596-8005-F588D16420BF}"/>
              </a:ext>
            </a:extLst>
          </p:cNvPr>
          <p:cNvSpPr>
            <a:spLocks noGrp="1"/>
          </p:cNvSpPr>
          <p:nvPr>
            <p:ph type="sldNum" sz="quarter" idx="12"/>
          </p:nvPr>
        </p:nvSpPr>
        <p:spPr/>
        <p:txBody>
          <a:bodyPr/>
          <a:lstStyle/>
          <a:p>
            <a:fld id="{21CB78C2-0435-47E7-8BF2-C8BC15FAC544}" type="slidenum">
              <a:rPr lang="en-IN" smtClean="0"/>
              <a:t>‹#›</a:t>
            </a:fld>
            <a:endParaRPr lang="en-IN"/>
          </a:p>
        </p:txBody>
      </p:sp>
    </p:spTree>
    <p:extLst>
      <p:ext uri="{BB962C8B-B14F-4D97-AF65-F5344CB8AC3E}">
        <p14:creationId xmlns:p14="http://schemas.microsoft.com/office/powerpoint/2010/main" val="4904253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B66B9C-EDD1-4A69-839B-BC6FF8DFD0D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AF35357E-3BEB-4B89-BC49-1D64C94FE4F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DAA3595-980F-4DA4-BF73-5BF71EE9E05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64906CB5-13A2-4E7A-B459-EC15549F1FA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49FDCBD-03AA-4245-A954-5FBAC106697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B6D066FA-5E18-4BD7-AE0B-EFCA42809CF7}"/>
              </a:ext>
            </a:extLst>
          </p:cNvPr>
          <p:cNvSpPr>
            <a:spLocks noGrp="1"/>
          </p:cNvSpPr>
          <p:nvPr>
            <p:ph type="dt" sz="half" idx="10"/>
          </p:nvPr>
        </p:nvSpPr>
        <p:spPr/>
        <p:txBody>
          <a:bodyPr/>
          <a:lstStyle/>
          <a:p>
            <a:fld id="{438F7AFF-D779-4B53-9B08-7638A82A76D8}" type="datetimeFigureOut">
              <a:rPr lang="en-IN" smtClean="0"/>
              <a:t>16-06-2021</a:t>
            </a:fld>
            <a:endParaRPr lang="en-IN"/>
          </a:p>
        </p:txBody>
      </p:sp>
      <p:sp>
        <p:nvSpPr>
          <p:cNvPr id="8" name="Footer Placeholder 7">
            <a:extLst>
              <a:ext uri="{FF2B5EF4-FFF2-40B4-BE49-F238E27FC236}">
                <a16:creationId xmlns:a16="http://schemas.microsoft.com/office/drawing/2014/main" id="{583CB6E1-F584-4521-8215-4AD5659C3D6D}"/>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CDFD222F-763F-4031-A602-E3B5FB594811}"/>
              </a:ext>
            </a:extLst>
          </p:cNvPr>
          <p:cNvSpPr>
            <a:spLocks noGrp="1"/>
          </p:cNvSpPr>
          <p:nvPr>
            <p:ph type="sldNum" sz="quarter" idx="12"/>
          </p:nvPr>
        </p:nvSpPr>
        <p:spPr/>
        <p:txBody>
          <a:bodyPr/>
          <a:lstStyle/>
          <a:p>
            <a:fld id="{21CB78C2-0435-47E7-8BF2-C8BC15FAC544}" type="slidenum">
              <a:rPr lang="en-IN" smtClean="0"/>
              <a:t>‹#›</a:t>
            </a:fld>
            <a:endParaRPr lang="en-IN"/>
          </a:p>
        </p:txBody>
      </p:sp>
    </p:spTree>
    <p:extLst>
      <p:ext uri="{BB962C8B-B14F-4D97-AF65-F5344CB8AC3E}">
        <p14:creationId xmlns:p14="http://schemas.microsoft.com/office/powerpoint/2010/main" val="31374280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A7071D-2F4E-41BA-BF3F-80E3182E43C5}"/>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3DB2EF7E-7A4C-4A15-9827-856C3661FAC4}"/>
              </a:ext>
            </a:extLst>
          </p:cNvPr>
          <p:cNvSpPr>
            <a:spLocks noGrp="1"/>
          </p:cNvSpPr>
          <p:nvPr>
            <p:ph type="dt" sz="half" idx="10"/>
          </p:nvPr>
        </p:nvSpPr>
        <p:spPr/>
        <p:txBody>
          <a:bodyPr/>
          <a:lstStyle/>
          <a:p>
            <a:fld id="{438F7AFF-D779-4B53-9B08-7638A82A76D8}" type="datetimeFigureOut">
              <a:rPr lang="en-IN" smtClean="0"/>
              <a:t>16-06-2021</a:t>
            </a:fld>
            <a:endParaRPr lang="en-IN"/>
          </a:p>
        </p:txBody>
      </p:sp>
      <p:sp>
        <p:nvSpPr>
          <p:cNvPr id="4" name="Footer Placeholder 3">
            <a:extLst>
              <a:ext uri="{FF2B5EF4-FFF2-40B4-BE49-F238E27FC236}">
                <a16:creationId xmlns:a16="http://schemas.microsoft.com/office/drawing/2014/main" id="{62091F63-E3F9-4833-BFAB-407BEEC9B466}"/>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60FD31B5-776B-456B-9AF4-85FE50891F8B}"/>
              </a:ext>
            </a:extLst>
          </p:cNvPr>
          <p:cNvSpPr>
            <a:spLocks noGrp="1"/>
          </p:cNvSpPr>
          <p:nvPr>
            <p:ph type="sldNum" sz="quarter" idx="12"/>
          </p:nvPr>
        </p:nvSpPr>
        <p:spPr/>
        <p:txBody>
          <a:bodyPr/>
          <a:lstStyle/>
          <a:p>
            <a:fld id="{21CB78C2-0435-47E7-8BF2-C8BC15FAC544}" type="slidenum">
              <a:rPr lang="en-IN" smtClean="0"/>
              <a:t>‹#›</a:t>
            </a:fld>
            <a:endParaRPr lang="en-IN"/>
          </a:p>
        </p:txBody>
      </p:sp>
    </p:spTree>
    <p:extLst>
      <p:ext uri="{BB962C8B-B14F-4D97-AF65-F5344CB8AC3E}">
        <p14:creationId xmlns:p14="http://schemas.microsoft.com/office/powerpoint/2010/main" val="42754821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97DB11A-A362-43F6-8173-048605F100FF}"/>
              </a:ext>
            </a:extLst>
          </p:cNvPr>
          <p:cNvSpPr>
            <a:spLocks noGrp="1"/>
          </p:cNvSpPr>
          <p:nvPr>
            <p:ph type="dt" sz="half" idx="10"/>
          </p:nvPr>
        </p:nvSpPr>
        <p:spPr/>
        <p:txBody>
          <a:bodyPr/>
          <a:lstStyle/>
          <a:p>
            <a:fld id="{438F7AFF-D779-4B53-9B08-7638A82A76D8}" type="datetimeFigureOut">
              <a:rPr lang="en-IN" smtClean="0"/>
              <a:t>16-06-2021</a:t>
            </a:fld>
            <a:endParaRPr lang="en-IN"/>
          </a:p>
        </p:txBody>
      </p:sp>
      <p:sp>
        <p:nvSpPr>
          <p:cNvPr id="3" name="Footer Placeholder 2">
            <a:extLst>
              <a:ext uri="{FF2B5EF4-FFF2-40B4-BE49-F238E27FC236}">
                <a16:creationId xmlns:a16="http://schemas.microsoft.com/office/drawing/2014/main" id="{6F047B2C-F2A4-40B8-92C4-238E4D8A71FB}"/>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6FBDE19B-7E43-4CBC-BA53-A8F46D7D958C}"/>
              </a:ext>
            </a:extLst>
          </p:cNvPr>
          <p:cNvSpPr>
            <a:spLocks noGrp="1"/>
          </p:cNvSpPr>
          <p:nvPr>
            <p:ph type="sldNum" sz="quarter" idx="12"/>
          </p:nvPr>
        </p:nvSpPr>
        <p:spPr/>
        <p:txBody>
          <a:bodyPr/>
          <a:lstStyle/>
          <a:p>
            <a:fld id="{21CB78C2-0435-47E7-8BF2-C8BC15FAC544}" type="slidenum">
              <a:rPr lang="en-IN" smtClean="0"/>
              <a:t>‹#›</a:t>
            </a:fld>
            <a:endParaRPr lang="en-IN"/>
          </a:p>
        </p:txBody>
      </p:sp>
    </p:spTree>
    <p:extLst>
      <p:ext uri="{BB962C8B-B14F-4D97-AF65-F5344CB8AC3E}">
        <p14:creationId xmlns:p14="http://schemas.microsoft.com/office/powerpoint/2010/main" val="17530457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397D3B-A210-44BC-8905-224F3BFDC53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468B3902-3060-4D49-8DE8-6242C01935D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F3DF2143-81AA-460B-9ACB-BB3EAEC848A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F40A4B2-4164-483F-9BD5-BDA62736550E}"/>
              </a:ext>
            </a:extLst>
          </p:cNvPr>
          <p:cNvSpPr>
            <a:spLocks noGrp="1"/>
          </p:cNvSpPr>
          <p:nvPr>
            <p:ph type="dt" sz="half" idx="10"/>
          </p:nvPr>
        </p:nvSpPr>
        <p:spPr/>
        <p:txBody>
          <a:bodyPr/>
          <a:lstStyle/>
          <a:p>
            <a:fld id="{438F7AFF-D779-4B53-9B08-7638A82A76D8}" type="datetimeFigureOut">
              <a:rPr lang="en-IN" smtClean="0"/>
              <a:t>16-06-2021</a:t>
            </a:fld>
            <a:endParaRPr lang="en-IN"/>
          </a:p>
        </p:txBody>
      </p:sp>
      <p:sp>
        <p:nvSpPr>
          <p:cNvPr id="6" name="Footer Placeholder 5">
            <a:extLst>
              <a:ext uri="{FF2B5EF4-FFF2-40B4-BE49-F238E27FC236}">
                <a16:creationId xmlns:a16="http://schemas.microsoft.com/office/drawing/2014/main" id="{2D3AD47D-8F81-45FE-B47D-2AD6F374D43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81B736F-B84C-484E-A7D1-C6470674C511}"/>
              </a:ext>
            </a:extLst>
          </p:cNvPr>
          <p:cNvSpPr>
            <a:spLocks noGrp="1"/>
          </p:cNvSpPr>
          <p:nvPr>
            <p:ph type="sldNum" sz="quarter" idx="12"/>
          </p:nvPr>
        </p:nvSpPr>
        <p:spPr/>
        <p:txBody>
          <a:bodyPr/>
          <a:lstStyle/>
          <a:p>
            <a:fld id="{21CB78C2-0435-47E7-8BF2-C8BC15FAC544}" type="slidenum">
              <a:rPr lang="en-IN" smtClean="0"/>
              <a:t>‹#›</a:t>
            </a:fld>
            <a:endParaRPr lang="en-IN"/>
          </a:p>
        </p:txBody>
      </p:sp>
    </p:spTree>
    <p:extLst>
      <p:ext uri="{BB962C8B-B14F-4D97-AF65-F5344CB8AC3E}">
        <p14:creationId xmlns:p14="http://schemas.microsoft.com/office/powerpoint/2010/main" val="20566952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8A3B3F-EB8F-4C6B-A8C4-75426FC6499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D9BA69AE-2F0F-4440-B991-B0B93D8B076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631A38A7-BEB4-4300-91AF-C33823D25C4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BC72376-3001-4F61-B9CF-61A4E3D9F62B}"/>
              </a:ext>
            </a:extLst>
          </p:cNvPr>
          <p:cNvSpPr>
            <a:spLocks noGrp="1"/>
          </p:cNvSpPr>
          <p:nvPr>
            <p:ph type="dt" sz="half" idx="10"/>
          </p:nvPr>
        </p:nvSpPr>
        <p:spPr/>
        <p:txBody>
          <a:bodyPr/>
          <a:lstStyle/>
          <a:p>
            <a:fld id="{438F7AFF-D779-4B53-9B08-7638A82A76D8}" type="datetimeFigureOut">
              <a:rPr lang="en-IN" smtClean="0"/>
              <a:t>16-06-2021</a:t>
            </a:fld>
            <a:endParaRPr lang="en-IN"/>
          </a:p>
        </p:txBody>
      </p:sp>
      <p:sp>
        <p:nvSpPr>
          <p:cNvPr id="6" name="Footer Placeholder 5">
            <a:extLst>
              <a:ext uri="{FF2B5EF4-FFF2-40B4-BE49-F238E27FC236}">
                <a16:creationId xmlns:a16="http://schemas.microsoft.com/office/drawing/2014/main" id="{E458AB1C-C49F-4DEC-9BEA-0A26FB5B2F2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A7CC02A5-3B74-4E22-B141-9A61A466A6A3}"/>
              </a:ext>
            </a:extLst>
          </p:cNvPr>
          <p:cNvSpPr>
            <a:spLocks noGrp="1"/>
          </p:cNvSpPr>
          <p:nvPr>
            <p:ph type="sldNum" sz="quarter" idx="12"/>
          </p:nvPr>
        </p:nvSpPr>
        <p:spPr/>
        <p:txBody>
          <a:bodyPr/>
          <a:lstStyle/>
          <a:p>
            <a:fld id="{21CB78C2-0435-47E7-8BF2-C8BC15FAC544}" type="slidenum">
              <a:rPr lang="en-IN" smtClean="0"/>
              <a:t>‹#›</a:t>
            </a:fld>
            <a:endParaRPr lang="en-IN"/>
          </a:p>
        </p:txBody>
      </p:sp>
    </p:spTree>
    <p:extLst>
      <p:ext uri="{BB962C8B-B14F-4D97-AF65-F5344CB8AC3E}">
        <p14:creationId xmlns:p14="http://schemas.microsoft.com/office/powerpoint/2010/main" val="26403787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8C3112-972F-4999-8640-E2FFABC6A6F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B195C6F-A92F-4044-A867-6C34CC44ACC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656E36F-4B5D-4BCB-AFD7-0019C7BD51B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38F7AFF-D779-4B53-9B08-7638A82A76D8}" type="datetimeFigureOut">
              <a:rPr lang="en-IN" smtClean="0"/>
              <a:t>16-06-2021</a:t>
            </a:fld>
            <a:endParaRPr lang="en-IN"/>
          </a:p>
        </p:txBody>
      </p:sp>
      <p:sp>
        <p:nvSpPr>
          <p:cNvPr id="5" name="Footer Placeholder 4">
            <a:extLst>
              <a:ext uri="{FF2B5EF4-FFF2-40B4-BE49-F238E27FC236}">
                <a16:creationId xmlns:a16="http://schemas.microsoft.com/office/drawing/2014/main" id="{797CEC93-8595-4125-B43E-A0972554ABF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901A7751-91CF-4E60-9ECB-AE7F013C57B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1CB78C2-0435-47E7-8BF2-C8BC15FAC544}" type="slidenum">
              <a:rPr lang="en-IN" smtClean="0"/>
              <a:t>‹#›</a:t>
            </a:fld>
            <a:endParaRPr lang="en-IN"/>
          </a:p>
        </p:txBody>
      </p:sp>
    </p:spTree>
    <p:extLst>
      <p:ext uri="{BB962C8B-B14F-4D97-AF65-F5344CB8AC3E}">
        <p14:creationId xmlns:p14="http://schemas.microsoft.com/office/powerpoint/2010/main" val="357330374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5.jpeg"/><Relationship Id="rId5" Type="http://schemas.openxmlformats.org/officeDocument/2006/relationships/image" Target="../media/image9.png"/><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5.jpeg"/><Relationship Id="rId5" Type="http://schemas.openxmlformats.org/officeDocument/2006/relationships/image" Target="../media/image10.png"/><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5.jpeg"/><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5.jpeg"/><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5.jpeg"/><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5.jpeg"/><Relationship Id="rId5" Type="http://schemas.openxmlformats.org/officeDocument/2006/relationships/image" Target="../media/image11.png"/><Relationship Id="rId4" Type="http://schemas.openxmlformats.org/officeDocument/2006/relationships/image" Target="../media/image1.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5.jpeg"/><Relationship Id="rId5" Type="http://schemas.openxmlformats.org/officeDocument/2006/relationships/image" Target="../media/image12.png"/><Relationship Id="rId4" Type="http://schemas.openxmlformats.org/officeDocument/2006/relationships/image" Target="../media/image1.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5.jpeg"/><Relationship Id="rId4" Type="http://schemas.openxmlformats.org/officeDocument/2006/relationships/image" Target="../media/image1.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5.jpeg"/><Relationship Id="rId4" Type="http://schemas.openxmlformats.org/officeDocument/2006/relationships/image" Target="../media/image1.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3.jpeg"/><Relationship Id="rId5" Type="http://schemas.openxmlformats.org/officeDocument/2006/relationships/image" Target="../media/image5.jpeg"/><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5.jpe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5.jpeg"/><Relationship Id="rId5" Type="http://schemas.openxmlformats.org/officeDocument/2006/relationships/image" Target="../media/image14.gif"/><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5.jpeg"/><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5.jpeg"/><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5.jpeg"/><Relationship Id="rId5" Type="http://schemas.openxmlformats.org/officeDocument/2006/relationships/image" Target="../media/image6.png"/><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5.jpeg"/><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5.jpeg"/><Relationship Id="rId5" Type="http://schemas.openxmlformats.org/officeDocument/2006/relationships/image" Target="../media/image7.png"/><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5.jpeg"/><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8.png"/><Relationship Id="rId5" Type="http://schemas.openxmlformats.org/officeDocument/2006/relationships/image" Target="../media/image5.jpeg"/><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Video 3">
            <a:extLst>
              <a:ext uri="{FF2B5EF4-FFF2-40B4-BE49-F238E27FC236}">
                <a16:creationId xmlns:a16="http://schemas.microsoft.com/office/drawing/2014/main" id="{E7AB2D05-7D5E-4F64-A751-B5426550407D}"/>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284" r="-1" b="-1"/>
          <a:stretch/>
        </p:blipFill>
        <p:spPr>
          <a:xfrm>
            <a:off x="20" y="11"/>
            <a:ext cx="12191980" cy="6857989"/>
          </a:xfrm>
          <a:prstGeom prst="rect">
            <a:avLst/>
          </a:prstGeom>
        </p:spPr>
      </p:pic>
      <p:pic>
        <p:nvPicPr>
          <p:cNvPr id="6" name="Picture 5">
            <a:extLst>
              <a:ext uri="{FF2B5EF4-FFF2-40B4-BE49-F238E27FC236}">
                <a16:creationId xmlns:a16="http://schemas.microsoft.com/office/drawing/2014/main" id="{23DD30CB-43C4-49DA-BA02-6DC63BA40A2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18517" y="802319"/>
            <a:ext cx="2715774" cy="853442"/>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9" name="Rectangle 8">
            <a:extLst>
              <a:ext uri="{FF2B5EF4-FFF2-40B4-BE49-F238E27FC236}">
                <a16:creationId xmlns:a16="http://schemas.microsoft.com/office/drawing/2014/main" id="{81186B78-EE54-4936-BB58-CE3217E1551E}"/>
              </a:ext>
            </a:extLst>
          </p:cNvPr>
          <p:cNvSpPr/>
          <p:nvPr/>
        </p:nvSpPr>
        <p:spPr>
          <a:xfrm>
            <a:off x="612559" y="4971495"/>
            <a:ext cx="3009530" cy="1287924"/>
          </a:xfrm>
          <a:prstGeom prst="rect">
            <a:avLst/>
          </a:prstGeom>
          <a:solidFill>
            <a:schemeClr val="tx1"/>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0">
            <a:schemeClr val="accent6"/>
          </a:lnRef>
          <a:fillRef idx="3">
            <a:schemeClr val="accent6"/>
          </a:fillRef>
          <a:effectRef idx="3">
            <a:schemeClr val="accent6"/>
          </a:effectRef>
          <a:fontRef idx="minor">
            <a:schemeClr val="lt1"/>
          </a:fontRef>
        </p:style>
        <p:txBody>
          <a:bodyPr rtlCol="0" anchor="ctr"/>
          <a:lstStyle/>
          <a:p>
            <a:pPr algn="ctr"/>
            <a:r>
              <a:rPr lang="en-IN" b="1" dirty="0">
                <a:solidFill>
                  <a:schemeClr val="bg1"/>
                </a:solidFill>
              </a:rPr>
              <a:t>GUIDED BY</a:t>
            </a:r>
          </a:p>
          <a:p>
            <a:pPr algn="ctr"/>
            <a:r>
              <a:rPr lang="en-IN" b="1" dirty="0">
                <a:solidFill>
                  <a:schemeClr val="bg1"/>
                </a:solidFill>
              </a:rPr>
              <a:t>Mr. DS BHUPAL NAIK</a:t>
            </a:r>
          </a:p>
          <a:p>
            <a:pPr algn="ctr"/>
            <a:r>
              <a:rPr lang="en-IN" b="1" dirty="0">
                <a:solidFill>
                  <a:schemeClr val="bg1"/>
                </a:solidFill>
              </a:rPr>
              <a:t>Asst. Professor, CSE</a:t>
            </a:r>
          </a:p>
          <a:p>
            <a:pPr algn="ctr"/>
            <a:r>
              <a:rPr lang="en-IN" b="1" dirty="0" err="1">
                <a:solidFill>
                  <a:schemeClr val="bg1"/>
                </a:solidFill>
              </a:rPr>
              <a:t>Vignan</a:t>
            </a:r>
            <a:r>
              <a:rPr lang="en-IN" b="1" dirty="0">
                <a:solidFill>
                  <a:schemeClr val="bg1"/>
                </a:solidFill>
              </a:rPr>
              <a:t> University</a:t>
            </a:r>
          </a:p>
        </p:txBody>
      </p:sp>
      <p:sp>
        <p:nvSpPr>
          <p:cNvPr id="10" name="Rectangle 9">
            <a:extLst>
              <a:ext uri="{FF2B5EF4-FFF2-40B4-BE49-F238E27FC236}">
                <a16:creationId xmlns:a16="http://schemas.microsoft.com/office/drawing/2014/main" id="{FCC74A74-89DB-42ED-BD51-3B7D98D2B747}"/>
              </a:ext>
            </a:extLst>
          </p:cNvPr>
          <p:cNvSpPr/>
          <p:nvPr/>
        </p:nvSpPr>
        <p:spPr>
          <a:xfrm>
            <a:off x="7750206" y="4891596"/>
            <a:ext cx="3719744" cy="1464816"/>
          </a:xfrm>
          <a:prstGeom prst="rect">
            <a:avLst/>
          </a:prstGeom>
          <a:solidFill>
            <a:schemeClr val="accent5">
              <a:alpha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0">
            <a:scrgbClr r="0" g="0" b="0"/>
          </a:lnRef>
          <a:fillRef idx="0">
            <a:scrgbClr r="0" g="0" b="0"/>
          </a:fillRef>
          <a:effectRef idx="0">
            <a:scrgbClr r="0" g="0" b="0"/>
          </a:effectRef>
          <a:fontRef idx="minor">
            <a:schemeClr val="lt1"/>
          </a:fontRef>
        </p:style>
        <p:txBody>
          <a:bodyPr rtlCol="0" anchor="ctr"/>
          <a:lstStyle/>
          <a:p>
            <a:pPr algn="ctr"/>
            <a:r>
              <a:rPr lang="en-IN" b="1" dirty="0"/>
              <a:t>PRESENTED BY</a:t>
            </a:r>
          </a:p>
          <a:p>
            <a:pPr algn="ctr"/>
            <a:r>
              <a:rPr lang="en-IN" b="1" dirty="0"/>
              <a:t>171FA04298 (SK MS SAMEER)</a:t>
            </a:r>
          </a:p>
          <a:p>
            <a:pPr algn="ctr"/>
            <a:r>
              <a:rPr lang="en-IN" b="1" dirty="0"/>
              <a:t>171FA04339 (K BHANU MURTHI)</a:t>
            </a:r>
          </a:p>
        </p:txBody>
      </p:sp>
      <p:sp>
        <p:nvSpPr>
          <p:cNvPr id="11" name="Title 6">
            <a:extLst>
              <a:ext uri="{FF2B5EF4-FFF2-40B4-BE49-F238E27FC236}">
                <a16:creationId xmlns:a16="http://schemas.microsoft.com/office/drawing/2014/main" id="{B754E3B3-32A7-4011-AF06-5C9D96964DDD}"/>
              </a:ext>
            </a:extLst>
          </p:cNvPr>
          <p:cNvSpPr>
            <a:spLocks noGrp="1"/>
          </p:cNvSpPr>
          <p:nvPr>
            <p:ph type="ctrTitle"/>
          </p:nvPr>
        </p:nvSpPr>
        <p:spPr>
          <a:xfrm>
            <a:off x="1355324" y="2002408"/>
            <a:ext cx="9144000" cy="2387600"/>
          </a:xfrm>
        </p:spPr>
        <p:txBody>
          <a:bodyPr>
            <a:normAutofit/>
          </a:bodyPr>
          <a:lstStyle/>
          <a:p>
            <a:r>
              <a:rPr lang="en-IN" sz="5400" b="1" dirty="0">
                <a:solidFill>
                  <a:schemeClr val="bg1"/>
                </a:solidFill>
                <a:latin typeface="Posterama (Headings)"/>
              </a:rPr>
              <a:t>FACE ANONYMIZATION FOR PRIVACY PRESERVATION</a:t>
            </a:r>
          </a:p>
        </p:txBody>
      </p:sp>
    </p:spTree>
    <p:extLst>
      <p:ext uri="{BB962C8B-B14F-4D97-AF65-F5344CB8AC3E}">
        <p14:creationId xmlns:p14="http://schemas.microsoft.com/office/powerpoint/2010/main" val="371047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4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C588D6-1011-4322-B713-893FD863FB3E}"/>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C6AE0E1B-3535-4FA5-84D1-BF35BB14059B}"/>
              </a:ext>
            </a:extLst>
          </p:cNvPr>
          <p:cNvSpPr>
            <a:spLocks noGrp="1"/>
          </p:cNvSpPr>
          <p:nvPr>
            <p:ph idx="1"/>
          </p:nvPr>
        </p:nvSpPr>
        <p:spPr/>
        <p:txBody>
          <a:bodyPr/>
          <a:lstStyle/>
          <a:p>
            <a:endParaRPr lang="en-IN"/>
          </a:p>
        </p:txBody>
      </p:sp>
      <p:pic>
        <p:nvPicPr>
          <p:cNvPr id="4" name="Video 3">
            <a:extLst>
              <a:ext uri="{FF2B5EF4-FFF2-40B4-BE49-F238E27FC236}">
                <a16:creationId xmlns:a16="http://schemas.microsoft.com/office/drawing/2014/main" id="{0CEC64F1-0B75-499D-8CF5-C218BA50DCAD}"/>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284" r="-1" b="-1"/>
          <a:stretch/>
        </p:blipFill>
        <p:spPr>
          <a:xfrm>
            <a:off x="-6215" y="-16739"/>
            <a:ext cx="12198195" cy="6849082"/>
          </a:xfrm>
          <a:prstGeom prst="rect">
            <a:avLst/>
          </a:prstGeom>
        </p:spPr>
      </p:pic>
      <p:sp>
        <p:nvSpPr>
          <p:cNvPr id="5" name="TextBox 4">
            <a:extLst>
              <a:ext uri="{FF2B5EF4-FFF2-40B4-BE49-F238E27FC236}">
                <a16:creationId xmlns:a16="http://schemas.microsoft.com/office/drawing/2014/main" id="{BBECF954-7E58-47A8-ACE3-8359B06CF8B7}"/>
              </a:ext>
            </a:extLst>
          </p:cNvPr>
          <p:cNvSpPr txBox="1"/>
          <p:nvPr/>
        </p:nvSpPr>
        <p:spPr>
          <a:xfrm>
            <a:off x="372862" y="585926"/>
            <a:ext cx="10848513" cy="3847207"/>
          </a:xfrm>
          <a:prstGeom prst="rect">
            <a:avLst/>
          </a:prstGeom>
          <a:noFill/>
        </p:spPr>
        <p:txBody>
          <a:bodyPr wrap="square" rtlCol="0">
            <a:spAutoFit/>
          </a:bodyPr>
          <a:lstStyle/>
          <a:p>
            <a:r>
              <a:rPr lang="en-IN" sz="2800" b="1" dirty="0">
                <a:solidFill>
                  <a:schemeClr val="bg1"/>
                </a:solidFill>
                <a:latin typeface="Arial" panose="020B0604020202020204" pitchFamily="34" charset="0"/>
                <a:cs typeface="Arial" panose="020B0604020202020204" pitchFamily="34" charset="0"/>
              </a:rPr>
              <a:t>DISCRIMINATOR</a:t>
            </a:r>
          </a:p>
          <a:p>
            <a:endParaRPr lang="en-IN" sz="2800" b="1" dirty="0">
              <a:solidFill>
                <a:schemeClr val="bg1"/>
              </a:solidFill>
              <a:latin typeface="Arial" panose="020B0604020202020204" pitchFamily="34" charset="0"/>
              <a:cs typeface="Arial" panose="020B0604020202020204" pitchFamily="34" charset="0"/>
            </a:endParaRPr>
          </a:p>
          <a:p>
            <a:pPr marL="457200" indent="-457200" algn="just">
              <a:buFont typeface="Arial" panose="020B0604020202020204" pitchFamily="34" charset="0"/>
              <a:buChar char="•"/>
            </a:pPr>
            <a:r>
              <a:rPr lang="en-IN" sz="2000" b="1" dirty="0">
                <a:solidFill>
                  <a:schemeClr val="bg1"/>
                </a:solidFill>
                <a:latin typeface="Arial" panose="020B0604020202020204" pitchFamily="34" charset="0"/>
                <a:cs typeface="Arial" panose="020B0604020202020204" pitchFamily="34" charset="0"/>
              </a:rPr>
              <a:t>O</a:t>
            </a:r>
            <a:r>
              <a:rPr lang="en-IN" sz="2000" b="1" i="0" dirty="0">
                <a:solidFill>
                  <a:schemeClr val="bg1"/>
                </a:solidFill>
                <a:effectLst/>
                <a:latin typeface="Arial" panose="020B0604020202020204" pitchFamily="34" charset="0"/>
                <a:cs typeface="Arial" panose="020B0604020202020204" pitchFamily="34" charset="0"/>
              </a:rPr>
              <a:t>ur first task will be to define the </a:t>
            </a:r>
            <a:r>
              <a:rPr lang="en-IN" sz="2000" b="1" i="0" dirty="0">
                <a:solidFill>
                  <a:srgbClr val="FFFF00"/>
                </a:solidFill>
                <a:effectLst/>
                <a:latin typeface="Arial" panose="020B0604020202020204" pitchFamily="34" charset="0"/>
                <a:cs typeface="Arial" panose="020B0604020202020204" pitchFamily="34" charset="0"/>
              </a:rPr>
              <a:t>discriminator</a:t>
            </a:r>
            <a:r>
              <a:rPr lang="en-IN" sz="2000" b="1" i="0" dirty="0">
                <a:solidFill>
                  <a:schemeClr val="bg1"/>
                </a:solidFill>
                <a:effectLst/>
                <a:latin typeface="Arial" panose="020B0604020202020204" pitchFamily="34" charset="0"/>
                <a:cs typeface="Arial" panose="020B0604020202020204" pitchFamily="34" charset="0"/>
              </a:rPr>
              <a:t>. </a:t>
            </a:r>
          </a:p>
          <a:p>
            <a:pPr marL="457200" indent="-457200" algn="just">
              <a:buFont typeface="Arial" panose="020B0604020202020204" pitchFamily="34" charset="0"/>
              <a:buChar char="•"/>
            </a:pPr>
            <a:r>
              <a:rPr lang="en-IN" sz="2000" b="1" i="0" dirty="0">
                <a:solidFill>
                  <a:schemeClr val="bg1"/>
                </a:solidFill>
                <a:effectLst/>
                <a:latin typeface="Arial" panose="020B0604020202020204" pitchFamily="34" charset="0"/>
                <a:cs typeface="Arial" panose="020B0604020202020204" pitchFamily="34" charset="0"/>
              </a:rPr>
              <a:t>This is a </a:t>
            </a:r>
            <a:r>
              <a:rPr lang="en-IN" sz="2000" b="1" i="0" dirty="0">
                <a:solidFill>
                  <a:srgbClr val="FFFF00"/>
                </a:solidFill>
                <a:effectLst/>
                <a:latin typeface="Arial" panose="020B0604020202020204" pitchFamily="34" charset="0"/>
                <a:cs typeface="Arial" panose="020B0604020202020204" pitchFamily="34" charset="0"/>
              </a:rPr>
              <a:t>convolutional classifier </a:t>
            </a:r>
            <a:r>
              <a:rPr lang="en-IN" sz="2000" b="1" i="0" dirty="0">
                <a:solidFill>
                  <a:schemeClr val="bg1"/>
                </a:solidFill>
                <a:effectLst/>
                <a:latin typeface="Arial" panose="020B0604020202020204" pitchFamily="34" charset="0"/>
                <a:cs typeface="Arial" panose="020B0604020202020204" pitchFamily="34" charset="0"/>
              </a:rPr>
              <a:t>like we have built before, only without any </a:t>
            </a:r>
            <a:r>
              <a:rPr lang="en-IN" sz="2000" b="1" i="0" dirty="0">
                <a:solidFill>
                  <a:srgbClr val="FFFF00"/>
                </a:solidFill>
                <a:effectLst/>
                <a:latin typeface="Arial" panose="020B0604020202020204" pitchFamily="34" charset="0"/>
                <a:cs typeface="Arial" panose="020B0604020202020204" pitchFamily="34" charset="0"/>
              </a:rPr>
              <a:t>maxpooling layers</a:t>
            </a:r>
            <a:r>
              <a:rPr lang="en-IN" sz="2000" b="1" i="0" dirty="0">
                <a:solidFill>
                  <a:schemeClr val="bg1"/>
                </a:solidFill>
                <a:effectLst/>
                <a:latin typeface="Arial" panose="020B0604020202020204" pitchFamily="34" charset="0"/>
                <a:cs typeface="Arial" panose="020B0604020202020204" pitchFamily="34" charset="0"/>
              </a:rPr>
              <a:t>. To deal with this complex data, </a:t>
            </a:r>
            <a:r>
              <a:rPr lang="en-IN" sz="2000" b="1" dirty="0">
                <a:solidFill>
                  <a:schemeClr val="bg1"/>
                </a:solidFill>
                <a:latin typeface="Arial" panose="020B0604020202020204" pitchFamily="34" charset="0"/>
                <a:cs typeface="Arial" panose="020B0604020202020204" pitchFamily="34" charset="0"/>
              </a:rPr>
              <a:t>we</a:t>
            </a:r>
            <a:r>
              <a:rPr lang="en-IN" sz="2000" b="1" i="0" dirty="0">
                <a:solidFill>
                  <a:schemeClr val="bg1"/>
                </a:solidFill>
                <a:effectLst/>
                <a:latin typeface="Arial" panose="020B0604020202020204" pitchFamily="34" charset="0"/>
                <a:cs typeface="Arial" panose="020B0604020202020204" pitchFamily="34" charset="0"/>
              </a:rPr>
              <a:t> use a deep network with normalization. </a:t>
            </a:r>
            <a:r>
              <a:rPr lang="en-IN" sz="2000" b="1" dirty="0">
                <a:solidFill>
                  <a:schemeClr val="bg1"/>
                </a:solidFill>
                <a:latin typeface="Arial" panose="020B0604020202020204" pitchFamily="34" charset="0"/>
                <a:cs typeface="Arial" panose="020B0604020202020204" pitchFamily="34" charset="0"/>
              </a:rPr>
              <a:t>we</a:t>
            </a:r>
            <a:r>
              <a:rPr lang="en-IN" sz="2000" b="1" i="0" dirty="0">
                <a:solidFill>
                  <a:schemeClr val="bg1"/>
                </a:solidFill>
                <a:effectLst/>
                <a:latin typeface="Arial" panose="020B0604020202020204" pitchFamily="34" charset="0"/>
                <a:cs typeface="Arial" panose="020B0604020202020204" pitchFamily="34" charset="0"/>
              </a:rPr>
              <a:t> are also allowed to create any helper functions that may be useful.</a:t>
            </a:r>
          </a:p>
          <a:p>
            <a:pPr marL="457200" indent="-457200" algn="l">
              <a:buFont typeface="Arial" panose="020B0604020202020204" pitchFamily="34" charset="0"/>
              <a:buChar char="•"/>
            </a:pPr>
            <a:r>
              <a:rPr lang="en-IN" sz="2000" b="1" i="0" dirty="0">
                <a:solidFill>
                  <a:schemeClr val="bg1"/>
                </a:solidFill>
                <a:effectLst/>
                <a:latin typeface="Arial" panose="020B0604020202020204" pitchFamily="34" charset="0"/>
                <a:cs typeface="Arial" panose="020B0604020202020204" pitchFamily="34" charset="0"/>
              </a:rPr>
              <a:t>The inputs to the discriminator are </a:t>
            </a:r>
            <a:r>
              <a:rPr lang="en-IN" sz="2000" b="1" i="0" dirty="0">
                <a:solidFill>
                  <a:srgbClr val="FFFF00"/>
                </a:solidFill>
                <a:effectLst/>
                <a:latin typeface="Arial" panose="020B0604020202020204" pitchFamily="34" charset="0"/>
                <a:cs typeface="Arial" panose="020B0604020202020204" pitchFamily="34" charset="0"/>
              </a:rPr>
              <a:t>32x32x3 tensor images</a:t>
            </a:r>
          </a:p>
          <a:p>
            <a:pPr marL="457200" indent="-457200" algn="l">
              <a:buFont typeface="Arial" panose="020B0604020202020204" pitchFamily="34" charset="0"/>
              <a:buChar char="•"/>
            </a:pPr>
            <a:r>
              <a:rPr lang="en-IN" sz="2000" b="1" i="0" dirty="0">
                <a:solidFill>
                  <a:schemeClr val="bg1"/>
                </a:solidFill>
                <a:effectLst/>
                <a:latin typeface="Arial" panose="020B0604020202020204" pitchFamily="34" charset="0"/>
                <a:cs typeface="Arial" panose="020B0604020202020204" pitchFamily="34" charset="0"/>
              </a:rPr>
              <a:t>The output should be a </a:t>
            </a:r>
            <a:r>
              <a:rPr lang="en-IN" sz="2000" b="1" i="0" dirty="0">
                <a:solidFill>
                  <a:srgbClr val="FFFF00"/>
                </a:solidFill>
                <a:effectLst/>
                <a:latin typeface="Arial" panose="020B0604020202020204" pitchFamily="34" charset="0"/>
                <a:cs typeface="Arial" panose="020B0604020202020204" pitchFamily="34" charset="0"/>
              </a:rPr>
              <a:t>single value </a:t>
            </a:r>
            <a:r>
              <a:rPr lang="en-IN" sz="2000" b="1" i="0" dirty="0">
                <a:solidFill>
                  <a:schemeClr val="bg1"/>
                </a:solidFill>
                <a:effectLst/>
                <a:latin typeface="Arial" panose="020B0604020202020204" pitchFamily="34" charset="0"/>
                <a:cs typeface="Arial" panose="020B0604020202020204" pitchFamily="34" charset="0"/>
              </a:rPr>
              <a:t>that will indicate whether a given image is </a:t>
            </a:r>
            <a:r>
              <a:rPr lang="en-IN" sz="2000" b="1" i="0" dirty="0">
                <a:solidFill>
                  <a:srgbClr val="FFFF00"/>
                </a:solidFill>
                <a:effectLst/>
                <a:latin typeface="Arial" panose="020B0604020202020204" pitchFamily="34" charset="0"/>
                <a:cs typeface="Arial" panose="020B0604020202020204" pitchFamily="34" charset="0"/>
              </a:rPr>
              <a:t>real or fake</a:t>
            </a:r>
          </a:p>
          <a:p>
            <a:endParaRPr lang="en-IN" sz="2800" b="1" dirty="0">
              <a:solidFill>
                <a:schemeClr val="bg1"/>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1B82D83A-7C64-4ED7-89AC-68FA1E8A81A6}"/>
              </a:ext>
            </a:extLst>
          </p:cNvPr>
          <p:cNvPicPr/>
          <p:nvPr/>
        </p:nvPicPr>
        <p:blipFill>
          <a:blip r:embed="rId5">
            <a:extLst>
              <a:ext uri="{28A0092B-C50C-407E-A947-70E740481C1C}">
                <a14:useLocalDpi xmlns:a14="http://schemas.microsoft.com/office/drawing/2010/main" val="0"/>
              </a:ext>
            </a:extLst>
          </a:blip>
          <a:stretch>
            <a:fillRect/>
          </a:stretch>
        </p:blipFill>
        <p:spPr>
          <a:xfrm>
            <a:off x="2690323" y="4101783"/>
            <a:ext cx="5731510" cy="2075180"/>
          </a:xfrm>
          <a:prstGeom prst="rect">
            <a:avLst/>
          </a:prstGeom>
        </p:spPr>
      </p:pic>
      <p:pic>
        <p:nvPicPr>
          <p:cNvPr id="8" name="Picture 2" descr="Vignan's Foundation for Science, Technology &amp; Research (Deemed to be  University)">
            <a:extLst>
              <a:ext uri="{FF2B5EF4-FFF2-40B4-BE49-F238E27FC236}">
                <a16:creationId xmlns:a16="http://schemas.microsoft.com/office/drawing/2014/main" id="{4D0F945A-791B-41EB-AFAC-A1B02F5D367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729135" y="-16739"/>
            <a:ext cx="2462845" cy="9050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3652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4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170977-19F3-453A-9D43-943AC6F0EACF}"/>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8B677870-3447-4F39-84AB-62D07605280C}"/>
              </a:ext>
            </a:extLst>
          </p:cNvPr>
          <p:cNvSpPr>
            <a:spLocks noGrp="1"/>
          </p:cNvSpPr>
          <p:nvPr>
            <p:ph idx="1"/>
          </p:nvPr>
        </p:nvSpPr>
        <p:spPr/>
        <p:txBody>
          <a:bodyPr/>
          <a:lstStyle/>
          <a:p>
            <a:endParaRPr lang="en-IN"/>
          </a:p>
        </p:txBody>
      </p:sp>
      <p:pic>
        <p:nvPicPr>
          <p:cNvPr id="4" name="Video 3">
            <a:extLst>
              <a:ext uri="{FF2B5EF4-FFF2-40B4-BE49-F238E27FC236}">
                <a16:creationId xmlns:a16="http://schemas.microsoft.com/office/drawing/2014/main" id="{9FA75299-787F-4C24-8FF2-785085C6D0DB}"/>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284" r="-1" b="-1"/>
          <a:stretch/>
        </p:blipFill>
        <p:spPr>
          <a:xfrm>
            <a:off x="-6195" y="0"/>
            <a:ext cx="12198195" cy="6849082"/>
          </a:xfrm>
          <a:prstGeom prst="rect">
            <a:avLst/>
          </a:prstGeom>
        </p:spPr>
      </p:pic>
      <p:sp>
        <p:nvSpPr>
          <p:cNvPr id="5" name="TextBox 4">
            <a:extLst>
              <a:ext uri="{FF2B5EF4-FFF2-40B4-BE49-F238E27FC236}">
                <a16:creationId xmlns:a16="http://schemas.microsoft.com/office/drawing/2014/main" id="{AA799C32-0659-4815-85F0-878D71F45CF5}"/>
              </a:ext>
            </a:extLst>
          </p:cNvPr>
          <p:cNvSpPr txBox="1"/>
          <p:nvPr/>
        </p:nvSpPr>
        <p:spPr>
          <a:xfrm>
            <a:off x="585926" y="781235"/>
            <a:ext cx="10515600" cy="3170099"/>
          </a:xfrm>
          <a:prstGeom prst="rect">
            <a:avLst/>
          </a:prstGeom>
          <a:noFill/>
        </p:spPr>
        <p:txBody>
          <a:bodyPr wrap="square" rtlCol="0">
            <a:spAutoFit/>
          </a:bodyPr>
          <a:lstStyle/>
          <a:p>
            <a:r>
              <a:rPr lang="en-IN" sz="2800" b="1" dirty="0">
                <a:solidFill>
                  <a:schemeClr val="bg1"/>
                </a:solidFill>
                <a:latin typeface="Arial" panose="020B0604020202020204" pitchFamily="34" charset="0"/>
                <a:cs typeface="Arial" panose="020B0604020202020204" pitchFamily="34" charset="0"/>
              </a:rPr>
              <a:t>GENERATOR</a:t>
            </a:r>
          </a:p>
          <a:p>
            <a:pPr marL="457200" indent="-457200">
              <a:buFont typeface="Arial" panose="020B0604020202020204" pitchFamily="34" charset="0"/>
              <a:buChar char="•"/>
            </a:pPr>
            <a:endParaRPr lang="en-IN" sz="2800" b="1" dirty="0">
              <a:solidFill>
                <a:schemeClr val="bg1"/>
              </a:solidFill>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IN" sz="2400" b="1" dirty="0">
                <a:solidFill>
                  <a:schemeClr val="bg1"/>
                </a:solidFill>
                <a:latin typeface="Arial" panose="020B0604020202020204" pitchFamily="34" charset="0"/>
                <a:cs typeface="Arial" panose="020B0604020202020204" pitchFamily="34" charset="0"/>
              </a:rPr>
              <a:t>The generator should </a:t>
            </a:r>
            <a:r>
              <a:rPr lang="en-IN" sz="2400" b="1" dirty="0">
                <a:solidFill>
                  <a:srgbClr val="FFFF00"/>
                </a:solidFill>
                <a:latin typeface="Arial" panose="020B0604020202020204" pitchFamily="34" charset="0"/>
                <a:cs typeface="Arial" panose="020B0604020202020204" pitchFamily="34" charset="0"/>
              </a:rPr>
              <a:t>upsample</a:t>
            </a:r>
            <a:r>
              <a:rPr lang="en-IN" sz="2400" b="1" dirty="0">
                <a:solidFill>
                  <a:schemeClr val="bg1"/>
                </a:solidFill>
                <a:latin typeface="Arial" panose="020B0604020202020204" pitchFamily="34" charset="0"/>
                <a:cs typeface="Arial" panose="020B0604020202020204" pitchFamily="34" charset="0"/>
              </a:rPr>
              <a:t> an input and generate a new image of the same size as our training data </a:t>
            </a:r>
            <a:r>
              <a:rPr lang="en-IN" sz="2400" b="1" dirty="0">
                <a:solidFill>
                  <a:srgbClr val="FFFF00"/>
                </a:solidFill>
                <a:latin typeface="Arial" panose="020B0604020202020204" pitchFamily="34" charset="0"/>
                <a:cs typeface="Arial" panose="020B0604020202020204" pitchFamily="34" charset="0"/>
              </a:rPr>
              <a:t>32x32x3</a:t>
            </a:r>
            <a:r>
              <a:rPr lang="en-IN" sz="2400" b="1" dirty="0">
                <a:solidFill>
                  <a:schemeClr val="bg1"/>
                </a:solidFill>
                <a:latin typeface="Arial" panose="020B0604020202020204" pitchFamily="34" charset="0"/>
                <a:cs typeface="Arial" panose="020B0604020202020204" pitchFamily="34" charset="0"/>
              </a:rPr>
              <a:t>. This should be mostly transpose convolutional layers with normalization applied to the outputs.</a:t>
            </a:r>
          </a:p>
          <a:p>
            <a:pPr marL="457200" indent="-457200">
              <a:buFont typeface="Arial" panose="020B0604020202020204" pitchFamily="34" charset="0"/>
              <a:buChar char="•"/>
            </a:pPr>
            <a:r>
              <a:rPr lang="en-IN" sz="2400" b="1" dirty="0">
                <a:solidFill>
                  <a:schemeClr val="bg1"/>
                </a:solidFill>
                <a:latin typeface="Arial" panose="020B0604020202020204" pitchFamily="34" charset="0"/>
                <a:cs typeface="Arial" panose="020B0604020202020204" pitchFamily="34" charset="0"/>
              </a:rPr>
              <a:t>The inputs to the generator are vectors of some length </a:t>
            </a:r>
            <a:r>
              <a:rPr lang="en-IN" sz="2400" b="1" dirty="0">
                <a:solidFill>
                  <a:srgbClr val="FFFF00"/>
                </a:solidFill>
                <a:latin typeface="Arial" panose="020B0604020202020204" pitchFamily="34" charset="0"/>
                <a:cs typeface="Arial" panose="020B0604020202020204" pitchFamily="34" charset="0"/>
              </a:rPr>
              <a:t>z_size</a:t>
            </a:r>
          </a:p>
          <a:p>
            <a:pPr marL="457200" indent="-457200">
              <a:buFont typeface="Arial" panose="020B0604020202020204" pitchFamily="34" charset="0"/>
              <a:buChar char="•"/>
            </a:pPr>
            <a:r>
              <a:rPr lang="en-IN" sz="2400" b="1" dirty="0">
                <a:solidFill>
                  <a:schemeClr val="bg1"/>
                </a:solidFill>
                <a:latin typeface="Arial" panose="020B0604020202020204" pitchFamily="34" charset="0"/>
                <a:cs typeface="Arial" panose="020B0604020202020204" pitchFamily="34" charset="0"/>
              </a:rPr>
              <a:t>The output should be a image of shape </a:t>
            </a:r>
            <a:r>
              <a:rPr lang="en-IN" sz="2400" b="1" dirty="0">
                <a:solidFill>
                  <a:srgbClr val="FFFF00"/>
                </a:solidFill>
                <a:latin typeface="Arial" panose="020B0604020202020204" pitchFamily="34" charset="0"/>
                <a:cs typeface="Arial" panose="020B0604020202020204" pitchFamily="34" charset="0"/>
              </a:rPr>
              <a:t>32x32x3</a:t>
            </a:r>
          </a:p>
        </p:txBody>
      </p:sp>
      <p:pic>
        <p:nvPicPr>
          <p:cNvPr id="9" name="Picture 8">
            <a:extLst>
              <a:ext uri="{FF2B5EF4-FFF2-40B4-BE49-F238E27FC236}">
                <a16:creationId xmlns:a16="http://schemas.microsoft.com/office/drawing/2014/main" id="{08A256F1-797E-4FB9-9352-B4A2290777B2}"/>
              </a:ext>
            </a:extLst>
          </p:cNvPr>
          <p:cNvPicPr/>
          <p:nvPr/>
        </p:nvPicPr>
        <p:blipFill>
          <a:blip r:embed="rId5">
            <a:extLst>
              <a:ext uri="{28A0092B-C50C-407E-A947-70E740481C1C}">
                <a14:useLocalDpi xmlns:a14="http://schemas.microsoft.com/office/drawing/2010/main" val="0"/>
              </a:ext>
            </a:extLst>
          </a:blip>
          <a:stretch>
            <a:fillRect/>
          </a:stretch>
        </p:blipFill>
        <p:spPr>
          <a:xfrm>
            <a:off x="3086858" y="4086271"/>
            <a:ext cx="5731510" cy="2510155"/>
          </a:xfrm>
          <a:prstGeom prst="rect">
            <a:avLst/>
          </a:prstGeom>
        </p:spPr>
      </p:pic>
      <p:pic>
        <p:nvPicPr>
          <p:cNvPr id="10" name="Picture 2" descr="Vignan's Foundation for Science, Technology &amp; Research (Deemed to be  University)">
            <a:extLst>
              <a:ext uri="{FF2B5EF4-FFF2-40B4-BE49-F238E27FC236}">
                <a16:creationId xmlns:a16="http://schemas.microsoft.com/office/drawing/2014/main" id="{CE9B0D96-7EDA-4799-8C55-563E64BB5F9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729135" y="-16739"/>
            <a:ext cx="2462845" cy="9050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3229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4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04954E-EDA0-4035-99B9-2F0C45CE9B66}"/>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23DE1077-2C24-431B-8699-5E20B691173B}"/>
              </a:ext>
            </a:extLst>
          </p:cNvPr>
          <p:cNvSpPr>
            <a:spLocks noGrp="1"/>
          </p:cNvSpPr>
          <p:nvPr>
            <p:ph idx="1"/>
          </p:nvPr>
        </p:nvSpPr>
        <p:spPr/>
        <p:txBody>
          <a:bodyPr/>
          <a:lstStyle/>
          <a:p>
            <a:endParaRPr lang="en-IN"/>
          </a:p>
        </p:txBody>
      </p:sp>
      <p:pic>
        <p:nvPicPr>
          <p:cNvPr id="4" name="Video 3">
            <a:extLst>
              <a:ext uri="{FF2B5EF4-FFF2-40B4-BE49-F238E27FC236}">
                <a16:creationId xmlns:a16="http://schemas.microsoft.com/office/drawing/2014/main" id="{E0B2B6C0-4D5F-4017-AC65-8291B0A933BC}"/>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284" r="-1" b="-1"/>
          <a:stretch/>
        </p:blipFill>
        <p:spPr>
          <a:xfrm>
            <a:off x="-6195" y="0"/>
            <a:ext cx="12198195" cy="6849082"/>
          </a:xfrm>
          <a:prstGeom prst="rect">
            <a:avLst/>
          </a:prstGeom>
        </p:spPr>
      </p:pic>
      <p:sp>
        <p:nvSpPr>
          <p:cNvPr id="5" name="TextBox 4">
            <a:extLst>
              <a:ext uri="{FF2B5EF4-FFF2-40B4-BE49-F238E27FC236}">
                <a16:creationId xmlns:a16="http://schemas.microsoft.com/office/drawing/2014/main" id="{8D64134C-8866-47FF-B252-4154C94E1520}"/>
              </a:ext>
            </a:extLst>
          </p:cNvPr>
          <p:cNvSpPr txBox="1"/>
          <p:nvPr/>
        </p:nvSpPr>
        <p:spPr>
          <a:xfrm>
            <a:off x="514905" y="923278"/>
            <a:ext cx="10910656" cy="3293209"/>
          </a:xfrm>
          <a:prstGeom prst="rect">
            <a:avLst/>
          </a:prstGeom>
          <a:noFill/>
        </p:spPr>
        <p:txBody>
          <a:bodyPr wrap="square" rtlCol="0">
            <a:spAutoFit/>
          </a:bodyPr>
          <a:lstStyle/>
          <a:p>
            <a:r>
              <a:rPr lang="en-IN" sz="2800" b="1" dirty="0">
                <a:solidFill>
                  <a:schemeClr val="bg1"/>
                </a:solidFill>
                <a:latin typeface="Arial" panose="020B0604020202020204" pitchFamily="34" charset="0"/>
                <a:cs typeface="Arial" panose="020B0604020202020204" pitchFamily="34" charset="0"/>
              </a:rPr>
              <a:t>WEIGHT INITIALIZATION FUNCTION</a:t>
            </a:r>
          </a:p>
          <a:p>
            <a:endParaRPr lang="en-IN" sz="2800" b="1" dirty="0">
              <a:solidFill>
                <a:schemeClr val="bg1"/>
              </a:solidFill>
              <a:latin typeface="Arial" panose="020B0604020202020204" pitchFamily="34" charset="0"/>
              <a:cs typeface="Arial" panose="020B0604020202020204" pitchFamily="34" charset="0"/>
            </a:endParaRPr>
          </a:p>
          <a:p>
            <a:endParaRPr lang="en-IN" sz="2800" b="1" dirty="0">
              <a:solidFill>
                <a:schemeClr val="bg1"/>
              </a:solidFill>
              <a:latin typeface="Arial" panose="020B0604020202020204" pitchFamily="34" charset="0"/>
              <a:cs typeface="Arial" panose="020B0604020202020204" pitchFamily="34" charset="0"/>
            </a:endParaRPr>
          </a:p>
          <a:p>
            <a:pPr marL="457200" indent="-457200" algn="l">
              <a:buFont typeface="Arial" panose="020B0604020202020204" pitchFamily="34" charset="0"/>
              <a:buChar char="•"/>
            </a:pPr>
            <a:r>
              <a:rPr lang="en-IN" sz="2400" b="1" i="0" dirty="0">
                <a:solidFill>
                  <a:schemeClr val="bg1"/>
                </a:solidFill>
                <a:effectLst/>
                <a:latin typeface="Arial" panose="020B0604020202020204" pitchFamily="34" charset="0"/>
                <a:cs typeface="Arial" panose="020B0604020202020204" pitchFamily="34" charset="0"/>
              </a:rPr>
              <a:t>This should initialize only </a:t>
            </a:r>
            <a:r>
              <a:rPr lang="en-IN" sz="2400" b="1" i="0" dirty="0">
                <a:solidFill>
                  <a:srgbClr val="FFFF00"/>
                </a:solidFill>
                <a:effectLst/>
                <a:latin typeface="Arial" panose="020B0604020202020204" pitchFamily="34" charset="0"/>
                <a:cs typeface="Arial" panose="020B0604020202020204" pitchFamily="34" charset="0"/>
              </a:rPr>
              <a:t>convolutional</a:t>
            </a:r>
            <a:r>
              <a:rPr lang="en-IN" sz="2400" b="1" i="0" dirty="0">
                <a:solidFill>
                  <a:schemeClr val="bg1"/>
                </a:solidFill>
                <a:effectLst/>
                <a:latin typeface="Arial" panose="020B0604020202020204" pitchFamily="34" charset="0"/>
                <a:cs typeface="Arial" panose="020B0604020202020204" pitchFamily="34" charset="0"/>
              </a:rPr>
              <a:t> and </a:t>
            </a:r>
            <a:r>
              <a:rPr lang="en-IN" sz="2400" b="1" i="0" dirty="0">
                <a:solidFill>
                  <a:srgbClr val="FFFF00"/>
                </a:solidFill>
                <a:effectLst/>
                <a:latin typeface="Arial" panose="020B0604020202020204" pitchFamily="34" charset="0"/>
                <a:cs typeface="Arial" panose="020B0604020202020204" pitchFamily="34" charset="0"/>
              </a:rPr>
              <a:t>linear layers</a:t>
            </a:r>
          </a:p>
          <a:p>
            <a:pPr marL="457200" indent="-457200" algn="l">
              <a:buFont typeface="Arial" panose="020B0604020202020204" pitchFamily="34" charset="0"/>
              <a:buChar char="•"/>
            </a:pPr>
            <a:r>
              <a:rPr lang="en-IN" sz="2400" b="1" i="0" dirty="0">
                <a:solidFill>
                  <a:schemeClr val="bg1"/>
                </a:solidFill>
                <a:effectLst/>
                <a:latin typeface="Arial" panose="020B0604020202020204" pitchFamily="34" charset="0"/>
                <a:cs typeface="Arial" panose="020B0604020202020204" pitchFamily="34" charset="0"/>
              </a:rPr>
              <a:t>Initialize the weights to a normal distribution, </a:t>
            </a:r>
            <a:r>
              <a:rPr lang="en-IN" sz="2400" b="1" i="0" dirty="0" err="1">
                <a:solidFill>
                  <a:schemeClr val="bg1"/>
                </a:solidFill>
                <a:effectLst/>
                <a:latin typeface="Arial" panose="020B0604020202020204" pitchFamily="34" charset="0"/>
                <a:cs typeface="Arial" panose="020B0604020202020204" pitchFamily="34" charset="0"/>
              </a:rPr>
              <a:t>centered</a:t>
            </a:r>
            <a:r>
              <a:rPr lang="en-IN" sz="2400" b="1" i="0" dirty="0">
                <a:solidFill>
                  <a:schemeClr val="bg1"/>
                </a:solidFill>
                <a:effectLst/>
                <a:latin typeface="Arial" panose="020B0604020202020204" pitchFamily="34" charset="0"/>
                <a:cs typeface="Arial" panose="020B0604020202020204" pitchFamily="34" charset="0"/>
              </a:rPr>
              <a:t> around </a:t>
            </a:r>
            <a:r>
              <a:rPr lang="en-IN" sz="2400" b="1" i="0" dirty="0">
                <a:solidFill>
                  <a:srgbClr val="FFFF00"/>
                </a:solidFill>
                <a:effectLst/>
                <a:latin typeface="Arial" panose="020B0604020202020204" pitchFamily="34" charset="0"/>
                <a:cs typeface="Arial" panose="020B0604020202020204" pitchFamily="34" charset="0"/>
              </a:rPr>
              <a:t>0</a:t>
            </a:r>
            <a:r>
              <a:rPr lang="en-IN" sz="2400" b="1" i="0" dirty="0">
                <a:solidFill>
                  <a:schemeClr val="bg1"/>
                </a:solidFill>
                <a:effectLst/>
                <a:latin typeface="Arial" panose="020B0604020202020204" pitchFamily="34" charset="0"/>
                <a:cs typeface="Arial" panose="020B0604020202020204" pitchFamily="34" charset="0"/>
              </a:rPr>
              <a:t>, with a </a:t>
            </a:r>
            <a:r>
              <a:rPr lang="en-IN" sz="2400" b="1" i="0" dirty="0">
                <a:solidFill>
                  <a:srgbClr val="FFFF00"/>
                </a:solidFill>
                <a:effectLst/>
                <a:latin typeface="Arial" panose="020B0604020202020204" pitchFamily="34" charset="0"/>
                <a:cs typeface="Arial" panose="020B0604020202020204" pitchFamily="34" charset="0"/>
              </a:rPr>
              <a:t>standard deviation </a:t>
            </a:r>
            <a:r>
              <a:rPr lang="en-IN" sz="2400" b="1" i="0" dirty="0">
                <a:solidFill>
                  <a:schemeClr val="bg1"/>
                </a:solidFill>
                <a:effectLst/>
                <a:latin typeface="Arial" panose="020B0604020202020204" pitchFamily="34" charset="0"/>
                <a:cs typeface="Arial" panose="020B0604020202020204" pitchFamily="34" charset="0"/>
              </a:rPr>
              <a:t>of </a:t>
            </a:r>
            <a:r>
              <a:rPr lang="en-IN" sz="2400" b="1" i="0" dirty="0">
                <a:solidFill>
                  <a:srgbClr val="FFFF00"/>
                </a:solidFill>
                <a:effectLst/>
                <a:latin typeface="Arial" panose="020B0604020202020204" pitchFamily="34" charset="0"/>
                <a:cs typeface="Arial" panose="020B0604020202020204" pitchFamily="34" charset="0"/>
              </a:rPr>
              <a:t>0.02</a:t>
            </a:r>
            <a:r>
              <a:rPr lang="en-IN" sz="2400" b="1" i="0" dirty="0">
                <a:solidFill>
                  <a:schemeClr val="bg1"/>
                </a:solidFill>
                <a:effectLst/>
                <a:latin typeface="Arial" panose="020B0604020202020204" pitchFamily="34" charset="0"/>
                <a:cs typeface="Arial" panose="020B0604020202020204" pitchFamily="34" charset="0"/>
              </a:rPr>
              <a:t>.</a:t>
            </a:r>
          </a:p>
          <a:p>
            <a:pPr marL="457200" indent="-457200" algn="l">
              <a:buFont typeface="Arial" panose="020B0604020202020204" pitchFamily="34" charset="0"/>
              <a:buChar char="•"/>
            </a:pPr>
            <a:r>
              <a:rPr lang="en-IN" sz="2400" b="1" i="0" dirty="0">
                <a:solidFill>
                  <a:schemeClr val="bg1"/>
                </a:solidFill>
                <a:effectLst/>
                <a:latin typeface="Arial" panose="020B0604020202020204" pitchFamily="34" charset="0"/>
                <a:cs typeface="Arial" panose="020B0604020202020204" pitchFamily="34" charset="0"/>
              </a:rPr>
              <a:t>The bias terms, if they exist, may be </a:t>
            </a:r>
            <a:r>
              <a:rPr lang="en-IN" sz="2400" b="1" i="0" dirty="0">
                <a:solidFill>
                  <a:srgbClr val="FFFF00"/>
                </a:solidFill>
                <a:effectLst/>
                <a:latin typeface="Arial" panose="020B0604020202020204" pitchFamily="34" charset="0"/>
                <a:cs typeface="Arial" panose="020B0604020202020204" pitchFamily="34" charset="0"/>
              </a:rPr>
              <a:t>left alone </a:t>
            </a:r>
            <a:r>
              <a:rPr lang="en-IN" sz="2400" b="1" i="0" dirty="0">
                <a:solidFill>
                  <a:schemeClr val="bg1"/>
                </a:solidFill>
                <a:effectLst/>
                <a:latin typeface="Arial" panose="020B0604020202020204" pitchFamily="34" charset="0"/>
                <a:cs typeface="Arial" panose="020B0604020202020204" pitchFamily="34" charset="0"/>
              </a:rPr>
              <a:t>or set to </a:t>
            </a:r>
            <a:r>
              <a:rPr lang="en-IN" sz="2400" b="1" i="0" dirty="0">
                <a:solidFill>
                  <a:srgbClr val="FFFF00"/>
                </a:solidFill>
                <a:effectLst/>
                <a:latin typeface="Arial" panose="020B0604020202020204" pitchFamily="34" charset="0"/>
                <a:cs typeface="Arial" panose="020B0604020202020204" pitchFamily="34" charset="0"/>
              </a:rPr>
              <a:t>0</a:t>
            </a:r>
            <a:r>
              <a:rPr lang="en-IN" sz="2400" b="1" i="0" dirty="0">
                <a:solidFill>
                  <a:schemeClr val="bg1"/>
                </a:solidFill>
                <a:effectLst/>
                <a:latin typeface="Arial" panose="020B0604020202020204" pitchFamily="34" charset="0"/>
                <a:cs typeface="Arial" panose="020B0604020202020204" pitchFamily="34" charset="0"/>
              </a:rPr>
              <a:t>.</a:t>
            </a:r>
          </a:p>
          <a:p>
            <a:endParaRPr lang="en-IN" sz="2800" b="1" dirty="0">
              <a:solidFill>
                <a:schemeClr val="bg1"/>
              </a:solidFill>
              <a:latin typeface="Arial" panose="020B0604020202020204" pitchFamily="34" charset="0"/>
              <a:cs typeface="Arial" panose="020B0604020202020204" pitchFamily="34" charset="0"/>
            </a:endParaRPr>
          </a:p>
        </p:txBody>
      </p:sp>
      <p:pic>
        <p:nvPicPr>
          <p:cNvPr id="6" name="Picture 2" descr="Vignan's Foundation for Science, Technology &amp; Research (Deemed to be  University)">
            <a:extLst>
              <a:ext uri="{FF2B5EF4-FFF2-40B4-BE49-F238E27FC236}">
                <a16:creationId xmlns:a16="http://schemas.microsoft.com/office/drawing/2014/main" id="{C94D2287-F405-4110-A007-6682A848C71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29135" y="-16739"/>
            <a:ext cx="2462845" cy="9050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6079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4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4DA529-D944-422A-B6A3-90B34F7FAF32}"/>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195DD98C-E13C-4987-930D-2492FDBA9145}"/>
              </a:ext>
            </a:extLst>
          </p:cNvPr>
          <p:cNvSpPr>
            <a:spLocks noGrp="1"/>
          </p:cNvSpPr>
          <p:nvPr>
            <p:ph idx="1"/>
          </p:nvPr>
        </p:nvSpPr>
        <p:spPr/>
        <p:txBody>
          <a:bodyPr/>
          <a:lstStyle/>
          <a:p>
            <a:endParaRPr lang="en-IN"/>
          </a:p>
        </p:txBody>
      </p:sp>
      <p:pic>
        <p:nvPicPr>
          <p:cNvPr id="4" name="Video 3">
            <a:extLst>
              <a:ext uri="{FF2B5EF4-FFF2-40B4-BE49-F238E27FC236}">
                <a16:creationId xmlns:a16="http://schemas.microsoft.com/office/drawing/2014/main" id="{5341A9EF-6E91-47BD-B6E2-C7B8D0A689B0}"/>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284" r="-1" b="-1"/>
          <a:stretch/>
        </p:blipFill>
        <p:spPr>
          <a:xfrm>
            <a:off x="-6215" y="-16739"/>
            <a:ext cx="12198195" cy="6849082"/>
          </a:xfrm>
          <a:prstGeom prst="rect">
            <a:avLst/>
          </a:prstGeom>
        </p:spPr>
      </p:pic>
      <p:sp>
        <p:nvSpPr>
          <p:cNvPr id="5" name="TextBox 4">
            <a:extLst>
              <a:ext uri="{FF2B5EF4-FFF2-40B4-BE49-F238E27FC236}">
                <a16:creationId xmlns:a16="http://schemas.microsoft.com/office/drawing/2014/main" id="{4E08A7DD-FE1A-405D-917F-71CEEAADDA72}"/>
              </a:ext>
            </a:extLst>
          </p:cNvPr>
          <p:cNvSpPr txBox="1"/>
          <p:nvPr/>
        </p:nvSpPr>
        <p:spPr>
          <a:xfrm>
            <a:off x="292963" y="248575"/>
            <a:ext cx="11060837" cy="584775"/>
          </a:xfrm>
          <a:prstGeom prst="rect">
            <a:avLst/>
          </a:prstGeom>
          <a:noFill/>
        </p:spPr>
        <p:txBody>
          <a:bodyPr wrap="square" rtlCol="0">
            <a:spAutoFit/>
          </a:bodyPr>
          <a:lstStyle/>
          <a:p>
            <a:r>
              <a:rPr lang="en-IN" sz="3200" b="1" dirty="0">
                <a:solidFill>
                  <a:schemeClr val="bg1"/>
                </a:solidFill>
                <a:latin typeface="Arial" panose="020B0604020202020204" pitchFamily="34" charset="0"/>
                <a:cs typeface="Arial" panose="020B0604020202020204" pitchFamily="34" charset="0"/>
              </a:rPr>
              <a:t>DISCRIMINATOR AND GENERATOR LOSSES</a:t>
            </a:r>
          </a:p>
        </p:txBody>
      </p:sp>
      <p:sp>
        <p:nvSpPr>
          <p:cNvPr id="6" name="TextBox 5">
            <a:extLst>
              <a:ext uri="{FF2B5EF4-FFF2-40B4-BE49-F238E27FC236}">
                <a16:creationId xmlns:a16="http://schemas.microsoft.com/office/drawing/2014/main" id="{81594532-3E10-4324-BFB4-1E8705018C24}"/>
              </a:ext>
            </a:extLst>
          </p:cNvPr>
          <p:cNvSpPr txBox="1"/>
          <p:nvPr/>
        </p:nvSpPr>
        <p:spPr>
          <a:xfrm>
            <a:off x="470517" y="1170245"/>
            <a:ext cx="10804124" cy="5262979"/>
          </a:xfrm>
          <a:prstGeom prst="rect">
            <a:avLst/>
          </a:prstGeom>
          <a:noFill/>
        </p:spPr>
        <p:txBody>
          <a:bodyPr wrap="square" rtlCol="0">
            <a:spAutoFit/>
          </a:bodyPr>
          <a:lstStyle/>
          <a:p>
            <a:r>
              <a:rPr lang="en-IN" sz="2400" b="1" dirty="0">
                <a:solidFill>
                  <a:schemeClr val="bg1"/>
                </a:solidFill>
                <a:effectLst/>
                <a:latin typeface="Arial" panose="020B0604020202020204" pitchFamily="34" charset="0"/>
                <a:cs typeface="Arial" panose="020B0604020202020204" pitchFamily="34" charset="0"/>
              </a:rPr>
              <a:t>Now we need to calculate the losses for both types of adversarial networks.</a:t>
            </a:r>
          </a:p>
          <a:p>
            <a:endParaRPr lang="en-IN" sz="2400" b="1" dirty="0">
              <a:solidFill>
                <a:schemeClr val="bg1"/>
              </a:solidFill>
              <a:latin typeface="Arial" panose="020B0604020202020204" pitchFamily="34" charset="0"/>
              <a:cs typeface="Arial" panose="020B0604020202020204" pitchFamily="34" charset="0"/>
            </a:endParaRPr>
          </a:p>
          <a:p>
            <a:r>
              <a:rPr lang="en-IN" sz="2400" b="1" dirty="0">
                <a:solidFill>
                  <a:schemeClr val="bg1"/>
                </a:solidFill>
                <a:latin typeface="Arial" panose="020B0604020202020204" pitchFamily="34" charset="0"/>
                <a:cs typeface="Arial" panose="020B0604020202020204" pitchFamily="34" charset="0"/>
              </a:rPr>
              <a:t>DISCRIMINATOR LOSSES</a:t>
            </a:r>
          </a:p>
          <a:p>
            <a:pPr marL="285750" indent="-285750">
              <a:buFont typeface="Arial" panose="020B0604020202020204" pitchFamily="34" charset="0"/>
              <a:buChar char="•"/>
            </a:pPr>
            <a:r>
              <a:rPr lang="en-IN" sz="2400" b="1" dirty="0">
                <a:solidFill>
                  <a:schemeClr val="bg1"/>
                </a:solidFill>
                <a:latin typeface="Arial" panose="020B0604020202020204" pitchFamily="34" charset="0"/>
                <a:cs typeface="Arial" panose="020B0604020202020204" pitchFamily="34" charset="0"/>
              </a:rPr>
              <a:t>For the discriminator, </a:t>
            </a:r>
            <a:r>
              <a:rPr lang="en-IN" sz="2400" b="1" dirty="0">
                <a:solidFill>
                  <a:srgbClr val="FFFF00"/>
                </a:solidFill>
                <a:latin typeface="Arial" panose="020B0604020202020204" pitchFamily="34" charset="0"/>
                <a:cs typeface="Arial" panose="020B0604020202020204" pitchFamily="34" charset="0"/>
              </a:rPr>
              <a:t>the total loss is the sum of the losses for real and fake images</a:t>
            </a:r>
          </a:p>
          <a:p>
            <a:pPr algn="ctr"/>
            <a:r>
              <a:rPr lang="en-IN" sz="2400" b="1" dirty="0" err="1">
                <a:solidFill>
                  <a:srgbClr val="FFFF00"/>
                </a:solidFill>
                <a:latin typeface="Arial" panose="020B0604020202020204" pitchFamily="34" charset="0"/>
                <a:cs typeface="Arial" panose="020B0604020202020204" pitchFamily="34" charset="0"/>
              </a:rPr>
              <a:t>d_loss</a:t>
            </a:r>
            <a:r>
              <a:rPr lang="en-IN" sz="2400" b="1" dirty="0">
                <a:solidFill>
                  <a:srgbClr val="FFFF00"/>
                </a:solidFill>
                <a:latin typeface="Arial" panose="020B0604020202020204" pitchFamily="34" charset="0"/>
                <a:cs typeface="Arial" panose="020B0604020202020204" pitchFamily="34" charset="0"/>
              </a:rPr>
              <a:t> = </a:t>
            </a:r>
            <a:r>
              <a:rPr lang="en-IN" sz="2400" b="1" dirty="0" err="1">
                <a:solidFill>
                  <a:srgbClr val="FFFF00"/>
                </a:solidFill>
                <a:latin typeface="Arial" panose="020B0604020202020204" pitchFamily="34" charset="0"/>
                <a:cs typeface="Arial" panose="020B0604020202020204" pitchFamily="34" charset="0"/>
              </a:rPr>
              <a:t>d_real_loss</a:t>
            </a:r>
            <a:r>
              <a:rPr lang="en-IN" sz="2400" b="1" dirty="0">
                <a:solidFill>
                  <a:srgbClr val="FFFF00"/>
                </a:solidFill>
                <a:latin typeface="Arial" panose="020B0604020202020204" pitchFamily="34" charset="0"/>
                <a:cs typeface="Arial" panose="020B0604020202020204" pitchFamily="34" charset="0"/>
              </a:rPr>
              <a:t> + </a:t>
            </a:r>
            <a:r>
              <a:rPr lang="en-IN" sz="2400" b="1" dirty="0" err="1">
                <a:solidFill>
                  <a:srgbClr val="FFFF00"/>
                </a:solidFill>
                <a:latin typeface="Arial" panose="020B0604020202020204" pitchFamily="34" charset="0"/>
                <a:cs typeface="Arial" panose="020B0604020202020204" pitchFamily="34" charset="0"/>
              </a:rPr>
              <a:t>d_fake_loss</a:t>
            </a:r>
            <a:r>
              <a:rPr lang="en-IN" sz="2400" b="1" dirty="0">
                <a:solidFill>
                  <a:srgbClr val="FFFF00"/>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sz="2400" b="1" dirty="0">
                <a:solidFill>
                  <a:schemeClr val="bg1"/>
                </a:solidFill>
                <a:latin typeface="Arial" panose="020B0604020202020204" pitchFamily="34" charset="0"/>
                <a:cs typeface="Arial" panose="020B0604020202020204" pitchFamily="34" charset="0"/>
              </a:rPr>
              <a:t>Remember that we want the discriminator to output </a:t>
            </a:r>
            <a:r>
              <a:rPr lang="en-IN" sz="2400" b="1" dirty="0">
                <a:solidFill>
                  <a:srgbClr val="FFFF00"/>
                </a:solidFill>
                <a:latin typeface="Arial" panose="020B0604020202020204" pitchFamily="34" charset="0"/>
                <a:cs typeface="Arial" panose="020B0604020202020204" pitchFamily="34" charset="0"/>
              </a:rPr>
              <a:t>1 for real images </a:t>
            </a:r>
            <a:r>
              <a:rPr lang="en-IN" sz="2400" b="1" dirty="0">
                <a:solidFill>
                  <a:schemeClr val="bg1"/>
                </a:solidFill>
                <a:latin typeface="Arial" panose="020B0604020202020204" pitchFamily="34" charset="0"/>
                <a:cs typeface="Arial" panose="020B0604020202020204" pitchFamily="34" charset="0"/>
              </a:rPr>
              <a:t>and </a:t>
            </a:r>
            <a:r>
              <a:rPr lang="en-IN" sz="2400" b="1" dirty="0">
                <a:solidFill>
                  <a:srgbClr val="FFFF00"/>
                </a:solidFill>
                <a:latin typeface="Arial" panose="020B0604020202020204" pitchFamily="34" charset="0"/>
                <a:cs typeface="Arial" panose="020B0604020202020204" pitchFamily="34" charset="0"/>
              </a:rPr>
              <a:t>0 for fake images</a:t>
            </a:r>
            <a:r>
              <a:rPr lang="en-IN" sz="2400" b="1" dirty="0">
                <a:solidFill>
                  <a:schemeClr val="bg1"/>
                </a:solidFill>
                <a:latin typeface="Arial" panose="020B0604020202020204" pitchFamily="34" charset="0"/>
                <a:cs typeface="Arial" panose="020B0604020202020204" pitchFamily="34" charset="0"/>
              </a:rPr>
              <a:t>, so we need to set up the losses to reflect that.</a:t>
            </a:r>
          </a:p>
          <a:p>
            <a:pPr marL="285750" indent="-285750">
              <a:buFont typeface="Arial" panose="020B0604020202020204" pitchFamily="34" charset="0"/>
              <a:buChar char="•"/>
            </a:pPr>
            <a:endParaRPr lang="en-IN" sz="2400" b="1" dirty="0">
              <a:solidFill>
                <a:schemeClr val="bg1"/>
              </a:solidFill>
              <a:latin typeface="Arial" panose="020B0604020202020204" pitchFamily="34" charset="0"/>
              <a:cs typeface="Arial" panose="020B0604020202020204" pitchFamily="34" charset="0"/>
            </a:endParaRPr>
          </a:p>
          <a:p>
            <a:r>
              <a:rPr lang="en-IN" sz="2400" b="1" dirty="0">
                <a:solidFill>
                  <a:schemeClr val="bg1"/>
                </a:solidFill>
                <a:latin typeface="Arial" panose="020B0604020202020204" pitchFamily="34" charset="0"/>
                <a:cs typeface="Arial" panose="020B0604020202020204" pitchFamily="34" charset="0"/>
              </a:rPr>
              <a:t>GENERATOR LOSSES</a:t>
            </a:r>
          </a:p>
          <a:p>
            <a:pPr marL="285750" indent="-285750">
              <a:buFont typeface="Arial" panose="020B0604020202020204" pitchFamily="34" charset="0"/>
              <a:buChar char="•"/>
            </a:pPr>
            <a:r>
              <a:rPr lang="en-IN" sz="2400" b="1" dirty="0">
                <a:solidFill>
                  <a:schemeClr val="bg1"/>
                </a:solidFill>
                <a:effectLst/>
                <a:latin typeface="Arial" panose="020B0604020202020204" pitchFamily="34" charset="0"/>
                <a:cs typeface="Arial" panose="020B0604020202020204" pitchFamily="34" charset="0"/>
              </a:rPr>
              <a:t>The generator loss will look similar only with flipped labels. </a:t>
            </a:r>
          </a:p>
          <a:p>
            <a:pPr marL="285750" indent="-285750">
              <a:buFont typeface="Arial" panose="020B0604020202020204" pitchFamily="34" charset="0"/>
              <a:buChar char="•"/>
            </a:pPr>
            <a:r>
              <a:rPr lang="en-IN" sz="2400" b="1" dirty="0">
                <a:solidFill>
                  <a:schemeClr val="bg1"/>
                </a:solidFill>
                <a:effectLst/>
                <a:latin typeface="Arial" panose="020B0604020202020204" pitchFamily="34" charset="0"/>
                <a:cs typeface="Arial" panose="020B0604020202020204" pitchFamily="34" charset="0"/>
              </a:rPr>
              <a:t>The generator's goal is to get the discriminator to think its generated images are</a:t>
            </a:r>
            <a:r>
              <a:rPr lang="en-IN" sz="2400" b="1" dirty="0">
                <a:solidFill>
                  <a:srgbClr val="FFFF00"/>
                </a:solidFill>
                <a:effectLst/>
                <a:latin typeface="Arial" panose="020B0604020202020204" pitchFamily="34" charset="0"/>
                <a:cs typeface="Arial" panose="020B0604020202020204" pitchFamily="34" charset="0"/>
              </a:rPr>
              <a:t> real</a:t>
            </a:r>
            <a:r>
              <a:rPr lang="en-IN" sz="2400" b="1" dirty="0">
                <a:solidFill>
                  <a:schemeClr val="bg1"/>
                </a:solidFill>
                <a:effectLst/>
                <a:latin typeface="Arial" panose="020B0604020202020204" pitchFamily="34" charset="0"/>
                <a:cs typeface="Arial" panose="020B0604020202020204" pitchFamily="34" charset="0"/>
              </a:rPr>
              <a:t>.</a:t>
            </a:r>
            <a:endParaRPr lang="en-IN" sz="2400" b="1" dirty="0">
              <a:solidFill>
                <a:schemeClr val="bg1"/>
              </a:solidFill>
              <a:latin typeface="Arial" panose="020B0604020202020204" pitchFamily="34" charset="0"/>
              <a:cs typeface="Arial" panose="020B0604020202020204" pitchFamily="34" charset="0"/>
            </a:endParaRPr>
          </a:p>
        </p:txBody>
      </p:sp>
      <p:pic>
        <p:nvPicPr>
          <p:cNvPr id="8" name="Picture 2" descr="Vignan's Foundation for Science, Technology &amp; Research (Deemed to be  University)">
            <a:extLst>
              <a:ext uri="{FF2B5EF4-FFF2-40B4-BE49-F238E27FC236}">
                <a16:creationId xmlns:a16="http://schemas.microsoft.com/office/drawing/2014/main" id="{E3E671E9-E9C0-463F-9A24-92B0D8597BC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29135" y="-16739"/>
            <a:ext cx="2462845" cy="9050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5761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4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CCAA2A-2583-46D8-9C42-87CA781212C1}"/>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EA9DCB12-8D8E-4D0A-B676-45B663CBB787}"/>
              </a:ext>
            </a:extLst>
          </p:cNvPr>
          <p:cNvSpPr>
            <a:spLocks noGrp="1"/>
          </p:cNvSpPr>
          <p:nvPr>
            <p:ph idx="1"/>
          </p:nvPr>
        </p:nvSpPr>
        <p:spPr/>
        <p:txBody>
          <a:bodyPr/>
          <a:lstStyle/>
          <a:p>
            <a:endParaRPr lang="en-IN"/>
          </a:p>
        </p:txBody>
      </p:sp>
      <p:pic>
        <p:nvPicPr>
          <p:cNvPr id="4" name="Video 3">
            <a:extLst>
              <a:ext uri="{FF2B5EF4-FFF2-40B4-BE49-F238E27FC236}">
                <a16:creationId xmlns:a16="http://schemas.microsoft.com/office/drawing/2014/main" id="{312E77B9-BDA6-43A3-A348-C466C4421346}"/>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284" r="-1" b="-1"/>
          <a:stretch/>
        </p:blipFill>
        <p:spPr>
          <a:xfrm>
            <a:off x="-6215" y="-16739"/>
            <a:ext cx="12198195" cy="6849082"/>
          </a:xfrm>
          <a:prstGeom prst="rect">
            <a:avLst/>
          </a:prstGeom>
        </p:spPr>
      </p:pic>
      <p:sp>
        <p:nvSpPr>
          <p:cNvPr id="5" name="TextBox 4">
            <a:extLst>
              <a:ext uri="{FF2B5EF4-FFF2-40B4-BE49-F238E27FC236}">
                <a16:creationId xmlns:a16="http://schemas.microsoft.com/office/drawing/2014/main" id="{0F420E1B-8A0B-49B7-BD33-A1E2C060B89F}"/>
              </a:ext>
            </a:extLst>
          </p:cNvPr>
          <p:cNvSpPr txBox="1"/>
          <p:nvPr/>
        </p:nvSpPr>
        <p:spPr>
          <a:xfrm>
            <a:off x="346230" y="507785"/>
            <a:ext cx="11301273" cy="646331"/>
          </a:xfrm>
          <a:prstGeom prst="rect">
            <a:avLst/>
          </a:prstGeom>
          <a:noFill/>
        </p:spPr>
        <p:txBody>
          <a:bodyPr wrap="square" rtlCol="0">
            <a:spAutoFit/>
          </a:bodyPr>
          <a:lstStyle/>
          <a:p>
            <a:r>
              <a:rPr lang="en-IN" sz="3600" b="1" dirty="0">
                <a:solidFill>
                  <a:schemeClr val="bg1"/>
                </a:solidFill>
                <a:latin typeface="Arial" panose="020B0604020202020204" pitchFamily="34" charset="0"/>
                <a:cs typeface="Arial" panose="020B0604020202020204" pitchFamily="34" charset="0"/>
              </a:rPr>
              <a:t>TRAINING</a:t>
            </a:r>
          </a:p>
        </p:txBody>
      </p:sp>
      <p:sp>
        <p:nvSpPr>
          <p:cNvPr id="6" name="TextBox 5">
            <a:extLst>
              <a:ext uri="{FF2B5EF4-FFF2-40B4-BE49-F238E27FC236}">
                <a16:creationId xmlns:a16="http://schemas.microsoft.com/office/drawing/2014/main" id="{C7C9C4AF-B984-4CAC-9DDF-BBE16B6780CA}"/>
              </a:ext>
            </a:extLst>
          </p:cNvPr>
          <p:cNvSpPr txBox="1"/>
          <p:nvPr/>
        </p:nvSpPr>
        <p:spPr>
          <a:xfrm>
            <a:off x="415612" y="1233996"/>
            <a:ext cx="11354540" cy="5262979"/>
          </a:xfrm>
          <a:prstGeom prst="rect">
            <a:avLst/>
          </a:prstGeom>
          <a:noFill/>
        </p:spPr>
        <p:txBody>
          <a:bodyPr wrap="square" rtlCol="0">
            <a:spAutoFit/>
          </a:bodyPr>
          <a:lstStyle/>
          <a:p>
            <a:pPr marL="285750" indent="-285750">
              <a:buFont typeface="Arial" panose="020B0604020202020204" pitchFamily="34" charset="0"/>
              <a:buChar char="•"/>
            </a:pPr>
            <a:r>
              <a:rPr lang="en-IN" sz="2800" b="1" dirty="0">
                <a:solidFill>
                  <a:schemeClr val="bg1"/>
                </a:solidFill>
                <a:latin typeface="Arial" panose="020B0604020202020204" pitchFamily="34" charset="0"/>
                <a:cs typeface="Arial" panose="020B0604020202020204" pitchFamily="34" charset="0"/>
              </a:rPr>
              <a:t>Training will involve alternating between training the discriminator and the generator. We have used our functions </a:t>
            </a:r>
            <a:r>
              <a:rPr lang="en-IN" sz="2800" b="1" dirty="0" err="1">
                <a:solidFill>
                  <a:srgbClr val="FFFF00"/>
                </a:solidFill>
                <a:latin typeface="Arial" panose="020B0604020202020204" pitchFamily="34" charset="0"/>
                <a:cs typeface="Arial" panose="020B0604020202020204" pitchFamily="34" charset="0"/>
              </a:rPr>
              <a:t>real_loss</a:t>
            </a:r>
            <a:r>
              <a:rPr lang="en-IN" sz="2800" b="1" dirty="0">
                <a:solidFill>
                  <a:srgbClr val="FFFF00"/>
                </a:solidFill>
                <a:latin typeface="Arial" panose="020B0604020202020204" pitchFamily="34" charset="0"/>
                <a:cs typeface="Arial" panose="020B0604020202020204" pitchFamily="34" charset="0"/>
              </a:rPr>
              <a:t> </a:t>
            </a:r>
            <a:r>
              <a:rPr lang="en-IN" sz="2800" b="1" dirty="0">
                <a:solidFill>
                  <a:schemeClr val="bg1"/>
                </a:solidFill>
                <a:latin typeface="Arial" panose="020B0604020202020204" pitchFamily="34" charset="0"/>
                <a:cs typeface="Arial" panose="020B0604020202020204" pitchFamily="34" charset="0"/>
              </a:rPr>
              <a:t>and </a:t>
            </a:r>
            <a:r>
              <a:rPr lang="en-IN" sz="2800" b="1" dirty="0" err="1">
                <a:solidFill>
                  <a:srgbClr val="FFFF00"/>
                </a:solidFill>
                <a:latin typeface="Arial" panose="020B0604020202020204" pitchFamily="34" charset="0"/>
                <a:cs typeface="Arial" panose="020B0604020202020204" pitchFamily="34" charset="0"/>
              </a:rPr>
              <a:t>fake_loss</a:t>
            </a:r>
            <a:r>
              <a:rPr lang="en-IN" sz="2800" b="1" dirty="0">
                <a:solidFill>
                  <a:srgbClr val="FFFF00"/>
                </a:solidFill>
                <a:latin typeface="Arial" panose="020B0604020202020204" pitchFamily="34" charset="0"/>
                <a:cs typeface="Arial" panose="020B0604020202020204" pitchFamily="34" charset="0"/>
              </a:rPr>
              <a:t> </a:t>
            </a:r>
            <a:r>
              <a:rPr lang="en-IN" sz="2800" b="1" dirty="0">
                <a:solidFill>
                  <a:schemeClr val="bg1"/>
                </a:solidFill>
                <a:latin typeface="Arial" panose="020B0604020202020204" pitchFamily="34" charset="0"/>
                <a:cs typeface="Arial" panose="020B0604020202020204" pitchFamily="34" charset="0"/>
              </a:rPr>
              <a:t>to calculate the </a:t>
            </a:r>
            <a:r>
              <a:rPr lang="en-IN" sz="2800" b="1" dirty="0">
                <a:solidFill>
                  <a:srgbClr val="FFFF00"/>
                </a:solidFill>
                <a:latin typeface="Arial" panose="020B0604020202020204" pitchFamily="34" charset="0"/>
                <a:cs typeface="Arial" panose="020B0604020202020204" pitchFamily="34" charset="0"/>
              </a:rPr>
              <a:t>discriminator losses.</a:t>
            </a:r>
          </a:p>
          <a:p>
            <a:pPr marL="285750" indent="-285750">
              <a:buFont typeface="Arial" panose="020B0604020202020204" pitchFamily="34" charset="0"/>
              <a:buChar char="•"/>
            </a:pPr>
            <a:endParaRPr lang="en-IN" sz="2800" b="1" dirty="0">
              <a:solidFill>
                <a:schemeClr val="bg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800" b="1" dirty="0">
                <a:solidFill>
                  <a:schemeClr val="bg1"/>
                </a:solidFill>
                <a:latin typeface="Arial" panose="020B0604020202020204" pitchFamily="34" charset="0"/>
                <a:cs typeface="Arial" panose="020B0604020202020204" pitchFamily="34" charset="0"/>
              </a:rPr>
              <a:t>We should train the </a:t>
            </a:r>
            <a:r>
              <a:rPr lang="en-IN" sz="2800" b="1" dirty="0">
                <a:solidFill>
                  <a:srgbClr val="FFFF00"/>
                </a:solidFill>
                <a:latin typeface="Arial" panose="020B0604020202020204" pitchFamily="34" charset="0"/>
                <a:cs typeface="Arial" panose="020B0604020202020204" pitchFamily="34" charset="0"/>
              </a:rPr>
              <a:t>discriminator</a:t>
            </a:r>
            <a:r>
              <a:rPr lang="en-IN" sz="2800" b="1" dirty="0">
                <a:solidFill>
                  <a:schemeClr val="bg1"/>
                </a:solidFill>
                <a:latin typeface="Arial" panose="020B0604020202020204" pitchFamily="34" charset="0"/>
                <a:cs typeface="Arial" panose="020B0604020202020204" pitchFamily="34" charset="0"/>
              </a:rPr>
              <a:t> by alternating on </a:t>
            </a:r>
            <a:r>
              <a:rPr lang="en-IN" sz="2800" b="1" dirty="0">
                <a:solidFill>
                  <a:srgbClr val="FFFF00"/>
                </a:solidFill>
                <a:latin typeface="Arial" panose="020B0604020202020204" pitchFamily="34" charset="0"/>
                <a:cs typeface="Arial" panose="020B0604020202020204" pitchFamily="34" charset="0"/>
              </a:rPr>
              <a:t>real</a:t>
            </a:r>
            <a:r>
              <a:rPr lang="en-IN" sz="2800" b="1" dirty="0">
                <a:solidFill>
                  <a:schemeClr val="bg1"/>
                </a:solidFill>
                <a:latin typeface="Arial" panose="020B0604020202020204" pitchFamily="34" charset="0"/>
                <a:cs typeface="Arial" panose="020B0604020202020204" pitchFamily="34" charset="0"/>
              </a:rPr>
              <a:t> and </a:t>
            </a:r>
            <a:r>
              <a:rPr lang="en-IN" sz="2800" b="1" dirty="0">
                <a:solidFill>
                  <a:srgbClr val="FFFF00"/>
                </a:solidFill>
                <a:latin typeface="Arial" panose="020B0604020202020204" pitchFamily="34" charset="0"/>
                <a:cs typeface="Arial" panose="020B0604020202020204" pitchFamily="34" charset="0"/>
              </a:rPr>
              <a:t>fake images</a:t>
            </a:r>
          </a:p>
          <a:p>
            <a:pPr marL="285750" indent="-285750">
              <a:buFont typeface="Arial" panose="020B0604020202020204" pitchFamily="34" charset="0"/>
              <a:buChar char="•"/>
            </a:pPr>
            <a:r>
              <a:rPr lang="en-IN" sz="2800" b="1" dirty="0">
                <a:solidFill>
                  <a:schemeClr val="bg1"/>
                </a:solidFill>
                <a:latin typeface="Arial" panose="020B0604020202020204" pitchFamily="34" charset="0"/>
                <a:cs typeface="Arial" panose="020B0604020202020204" pitchFamily="34" charset="0"/>
              </a:rPr>
              <a:t>Then the </a:t>
            </a:r>
            <a:r>
              <a:rPr lang="en-IN" sz="2800" b="1" dirty="0">
                <a:solidFill>
                  <a:srgbClr val="FFFF00"/>
                </a:solidFill>
                <a:latin typeface="Arial" panose="020B0604020202020204" pitchFamily="34" charset="0"/>
                <a:cs typeface="Arial" panose="020B0604020202020204" pitchFamily="34" charset="0"/>
              </a:rPr>
              <a:t>generator</a:t>
            </a:r>
            <a:r>
              <a:rPr lang="en-IN" sz="2800" b="1" dirty="0">
                <a:solidFill>
                  <a:schemeClr val="bg1"/>
                </a:solidFill>
                <a:latin typeface="Arial" panose="020B0604020202020204" pitchFamily="34" charset="0"/>
                <a:cs typeface="Arial" panose="020B0604020202020204" pitchFamily="34" charset="0"/>
              </a:rPr>
              <a:t>, which tries to trick the discriminator and should have an opposing </a:t>
            </a:r>
            <a:r>
              <a:rPr lang="en-IN" sz="2800" b="1" dirty="0">
                <a:solidFill>
                  <a:srgbClr val="FFFF00"/>
                </a:solidFill>
                <a:latin typeface="Arial" panose="020B0604020202020204" pitchFamily="34" charset="0"/>
                <a:cs typeface="Arial" panose="020B0604020202020204" pitchFamily="34" charset="0"/>
              </a:rPr>
              <a:t>loss function</a:t>
            </a:r>
          </a:p>
          <a:p>
            <a:pPr marL="285750" indent="-285750">
              <a:buFont typeface="Arial" panose="020B0604020202020204" pitchFamily="34" charset="0"/>
              <a:buChar char="•"/>
            </a:pPr>
            <a:endParaRPr lang="en-IN" sz="2800" b="1" dirty="0">
              <a:solidFill>
                <a:schemeClr val="bg1"/>
              </a:solidFill>
              <a:latin typeface="Arial" panose="020B0604020202020204" pitchFamily="34" charset="0"/>
              <a:cs typeface="Arial" panose="020B0604020202020204" pitchFamily="34" charset="0"/>
            </a:endParaRPr>
          </a:p>
          <a:p>
            <a:pPr marL="457200" indent="-457200" algn="just">
              <a:buFont typeface="Arial" panose="020B0604020202020204" pitchFamily="34" charset="0"/>
              <a:buChar char="•"/>
            </a:pPr>
            <a:r>
              <a:rPr lang="en-IN" sz="2800" b="1" dirty="0">
                <a:solidFill>
                  <a:schemeClr val="bg1"/>
                </a:solidFill>
                <a:latin typeface="Arial" panose="020B0604020202020204" pitchFamily="34" charset="0"/>
                <a:cs typeface="Arial" panose="020B0604020202020204" pitchFamily="34" charset="0"/>
              </a:rPr>
              <a:t>We have s</a:t>
            </a:r>
            <a:r>
              <a:rPr lang="en-IN" sz="2800" b="1" i="0" dirty="0">
                <a:solidFill>
                  <a:schemeClr val="bg1"/>
                </a:solidFill>
                <a:effectLst/>
                <a:latin typeface="Arial" panose="020B0604020202020204" pitchFamily="34" charset="0"/>
                <a:cs typeface="Arial" panose="020B0604020202020204" pitchFamily="34" charset="0"/>
              </a:rPr>
              <a:t>et a number of training </a:t>
            </a:r>
            <a:r>
              <a:rPr lang="en-IN" sz="2800" b="1" i="0" dirty="0">
                <a:solidFill>
                  <a:srgbClr val="FFFF00"/>
                </a:solidFill>
                <a:effectLst/>
                <a:latin typeface="Arial" panose="020B0604020202020204" pitchFamily="34" charset="0"/>
                <a:cs typeface="Arial" panose="020B0604020202020204" pitchFamily="34" charset="0"/>
              </a:rPr>
              <a:t>epochs</a:t>
            </a:r>
            <a:r>
              <a:rPr lang="en-IN" sz="2800" b="1" i="0" dirty="0">
                <a:solidFill>
                  <a:schemeClr val="bg1"/>
                </a:solidFill>
                <a:effectLst/>
                <a:latin typeface="Arial" panose="020B0604020202020204" pitchFamily="34" charset="0"/>
                <a:cs typeface="Arial" panose="020B0604020202020204" pitchFamily="34" charset="0"/>
              </a:rPr>
              <a:t> and trained our GAN</a:t>
            </a:r>
          </a:p>
          <a:p>
            <a:br>
              <a:rPr lang="en-IN" sz="2800" b="1" i="0" dirty="0">
                <a:solidFill>
                  <a:schemeClr val="bg1"/>
                </a:solidFill>
                <a:effectLst/>
                <a:latin typeface="Arial" panose="020B0604020202020204" pitchFamily="34" charset="0"/>
                <a:cs typeface="Arial" panose="020B0604020202020204" pitchFamily="34" charset="0"/>
              </a:rPr>
            </a:br>
            <a:endParaRPr lang="en-IN" sz="2800" b="1" dirty="0">
              <a:solidFill>
                <a:schemeClr val="bg1"/>
              </a:solidFill>
              <a:latin typeface="Arial" panose="020B0604020202020204" pitchFamily="34" charset="0"/>
              <a:cs typeface="Arial" panose="020B0604020202020204" pitchFamily="34" charset="0"/>
            </a:endParaRPr>
          </a:p>
        </p:txBody>
      </p:sp>
      <p:pic>
        <p:nvPicPr>
          <p:cNvPr id="8" name="Picture 2" descr="Vignan's Foundation for Science, Technology &amp; Research (Deemed to be  University)">
            <a:extLst>
              <a:ext uri="{FF2B5EF4-FFF2-40B4-BE49-F238E27FC236}">
                <a16:creationId xmlns:a16="http://schemas.microsoft.com/office/drawing/2014/main" id="{254117D5-C15F-4D12-AE3F-EA4C608416A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29135" y="-16739"/>
            <a:ext cx="2462845" cy="9050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7158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4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CD392F-7E4E-4EA1-9F2C-2CDEB78D8B24}"/>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B62F95E1-6E54-42DC-9DF0-7BEA0AF63449}"/>
              </a:ext>
            </a:extLst>
          </p:cNvPr>
          <p:cNvSpPr>
            <a:spLocks noGrp="1"/>
          </p:cNvSpPr>
          <p:nvPr>
            <p:ph idx="1"/>
          </p:nvPr>
        </p:nvSpPr>
        <p:spPr/>
        <p:txBody>
          <a:bodyPr/>
          <a:lstStyle/>
          <a:p>
            <a:endParaRPr lang="en-IN"/>
          </a:p>
        </p:txBody>
      </p:sp>
      <p:pic>
        <p:nvPicPr>
          <p:cNvPr id="4" name="Video 3">
            <a:extLst>
              <a:ext uri="{FF2B5EF4-FFF2-40B4-BE49-F238E27FC236}">
                <a16:creationId xmlns:a16="http://schemas.microsoft.com/office/drawing/2014/main" id="{38E5B831-4253-4EA4-BC4D-024E6CC10783}"/>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284" r="-1" b="-1"/>
          <a:stretch/>
        </p:blipFill>
        <p:spPr>
          <a:xfrm>
            <a:off x="-6195" y="0"/>
            <a:ext cx="12198195" cy="6849082"/>
          </a:xfrm>
          <a:prstGeom prst="rect">
            <a:avLst/>
          </a:prstGeom>
        </p:spPr>
      </p:pic>
      <p:sp>
        <p:nvSpPr>
          <p:cNvPr id="5" name="TextBox 4">
            <a:extLst>
              <a:ext uri="{FF2B5EF4-FFF2-40B4-BE49-F238E27FC236}">
                <a16:creationId xmlns:a16="http://schemas.microsoft.com/office/drawing/2014/main" id="{7FA604B2-9EA3-46F1-B6D4-98FA17CF3A62}"/>
              </a:ext>
            </a:extLst>
          </p:cNvPr>
          <p:cNvSpPr txBox="1"/>
          <p:nvPr/>
        </p:nvSpPr>
        <p:spPr>
          <a:xfrm>
            <a:off x="381740" y="365125"/>
            <a:ext cx="11425561" cy="584775"/>
          </a:xfrm>
          <a:prstGeom prst="rect">
            <a:avLst/>
          </a:prstGeom>
          <a:noFill/>
        </p:spPr>
        <p:txBody>
          <a:bodyPr wrap="square" rtlCol="0">
            <a:spAutoFit/>
          </a:bodyPr>
          <a:lstStyle/>
          <a:p>
            <a:r>
              <a:rPr lang="en-IN" sz="3200" b="1" dirty="0">
                <a:solidFill>
                  <a:schemeClr val="bg1"/>
                </a:solidFill>
                <a:latin typeface="Arial" panose="020B0604020202020204" pitchFamily="34" charset="0"/>
                <a:cs typeface="Arial" panose="020B0604020202020204" pitchFamily="34" charset="0"/>
              </a:rPr>
              <a:t>TRAINING LOSS</a:t>
            </a:r>
          </a:p>
        </p:txBody>
      </p:sp>
      <p:sp>
        <p:nvSpPr>
          <p:cNvPr id="6" name="TextBox 5">
            <a:extLst>
              <a:ext uri="{FF2B5EF4-FFF2-40B4-BE49-F238E27FC236}">
                <a16:creationId xmlns:a16="http://schemas.microsoft.com/office/drawing/2014/main" id="{067F64CB-8A27-498D-8CF9-CDCB04756F6A}"/>
              </a:ext>
            </a:extLst>
          </p:cNvPr>
          <p:cNvSpPr txBox="1"/>
          <p:nvPr/>
        </p:nvSpPr>
        <p:spPr>
          <a:xfrm>
            <a:off x="461639" y="1170245"/>
            <a:ext cx="11345662" cy="830997"/>
          </a:xfrm>
          <a:prstGeom prst="rect">
            <a:avLst/>
          </a:prstGeom>
          <a:noFill/>
        </p:spPr>
        <p:txBody>
          <a:bodyPr wrap="square" rtlCol="0">
            <a:spAutoFit/>
          </a:bodyPr>
          <a:lstStyle/>
          <a:p>
            <a:r>
              <a:rPr lang="en-IN" sz="2400" b="1" i="0" dirty="0">
                <a:solidFill>
                  <a:schemeClr val="bg1"/>
                </a:solidFill>
                <a:effectLst/>
                <a:latin typeface="Arial" panose="020B0604020202020204" pitchFamily="34" charset="0"/>
                <a:cs typeface="Arial" panose="020B0604020202020204" pitchFamily="34" charset="0"/>
              </a:rPr>
              <a:t>We have plotted the training losses for the generator and discriminator and recorded after each epoch</a:t>
            </a:r>
            <a:endParaRPr lang="en-IN" sz="2400" b="1" dirty="0">
              <a:solidFill>
                <a:schemeClr val="bg1"/>
              </a:solidFill>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86A5C4C2-FDE7-4AB2-8E79-2DD56F89E883}"/>
              </a:ext>
            </a:extLst>
          </p:cNvPr>
          <p:cNvPicPr>
            <a:picLocks noChangeAspect="1"/>
          </p:cNvPicPr>
          <p:nvPr/>
        </p:nvPicPr>
        <p:blipFill rotWithShape="1">
          <a:blip r:embed="rId5"/>
          <a:srcRect l="10049" t="33010" r="57912" b="29967"/>
          <a:stretch/>
        </p:blipFill>
        <p:spPr>
          <a:xfrm>
            <a:off x="2860290" y="2183543"/>
            <a:ext cx="5941740" cy="3862130"/>
          </a:xfrm>
          <a:prstGeom prst="rect">
            <a:avLst/>
          </a:prstGeom>
        </p:spPr>
      </p:pic>
      <p:pic>
        <p:nvPicPr>
          <p:cNvPr id="9" name="Picture 2" descr="Vignan's Foundation for Science, Technology &amp; Research (Deemed to be  University)">
            <a:extLst>
              <a:ext uri="{FF2B5EF4-FFF2-40B4-BE49-F238E27FC236}">
                <a16:creationId xmlns:a16="http://schemas.microsoft.com/office/drawing/2014/main" id="{7C86B519-E092-47C5-ADDE-398F4EAB754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729135" y="-16739"/>
            <a:ext cx="2462845" cy="9050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7336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4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6EEA2-2851-4324-8067-ADFF591CA5A7}"/>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9DC15E94-C8F1-4E1F-88C5-D8E454B46D0C}"/>
              </a:ext>
            </a:extLst>
          </p:cNvPr>
          <p:cNvSpPr>
            <a:spLocks noGrp="1"/>
          </p:cNvSpPr>
          <p:nvPr>
            <p:ph idx="1"/>
          </p:nvPr>
        </p:nvSpPr>
        <p:spPr/>
        <p:txBody>
          <a:bodyPr/>
          <a:lstStyle/>
          <a:p>
            <a:endParaRPr lang="en-IN"/>
          </a:p>
        </p:txBody>
      </p:sp>
      <p:pic>
        <p:nvPicPr>
          <p:cNvPr id="4" name="Video 3">
            <a:extLst>
              <a:ext uri="{FF2B5EF4-FFF2-40B4-BE49-F238E27FC236}">
                <a16:creationId xmlns:a16="http://schemas.microsoft.com/office/drawing/2014/main" id="{A53F7314-A24E-4321-9E23-B7F390059378}"/>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284" r="-1" b="-1"/>
          <a:stretch/>
        </p:blipFill>
        <p:spPr>
          <a:xfrm>
            <a:off x="-6195" y="0"/>
            <a:ext cx="12198195" cy="6849082"/>
          </a:xfrm>
          <a:prstGeom prst="rect">
            <a:avLst/>
          </a:prstGeom>
        </p:spPr>
      </p:pic>
      <p:sp>
        <p:nvSpPr>
          <p:cNvPr id="5" name="TextBox 4">
            <a:extLst>
              <a:ext uri="{FF2B5EF4-FFF2-40B4-BE49-F238E27FC236}">
                <a16:creationId xmlns:a16="http://schemas.microsoft.com/office/drawing/2014/main" id="{B4CB6F08-6B21-4263-930C-CCAF3B2AA01B}"/>
              </a:ext>
            </a:extLst>
          </p:cNvPr>
          <p:cNvSpPr txBox="1"/>
          <p:nvPr/>
        </p:nvSpPr>
        <p:spPr>
          <a:xfrm>
            <a:off x="381740" y="365125"/>
            <a:ext cx="11603114" cy="584775"/>
          </a:xfrm>
          <a:prstGeom prst="rect">
            <a:avLst/>
          </a:prstGeom>
          <a:noFill/>
        </p:spPr>
        <p:txBody>
          <a:bodyPr wrap="square" rtlCol="0">
            <a:spAutoFit/>
          </a:bodyPr>
          <a:lstStyle/>
          <a:p>
            <a:r>
              <a:rPr lang="en-IN" sz="3200" b="1" dirty="0">
                <a:solidFill>
                  <a:schemeClr val="bg1"/>
                </a:solidFill>
                <a:latin typeface="Arial" panose="020B0604020202020204" pitchFamily="34" charset="0"/>
                <a:cs typeface="Arial" panose="020B0604020202020204" pitchFamily="34" charset="0"/>
              </a:rPr>
              <a:t>Analysis of generated Samples from Training</a:t>
            </a:r>
          </a:p>
        </p:txBody>
      </p:sp>
      <p:sp>
        <p:nvSpPr>
          <p:cNvPr id="6" name="TextBox 5">
            <a:extLst>
              <a:ext uri="{FF2B5EF4-FFF2-40B4-BE49-F238E27FC236}">
                <a16:creationId xmlns:a16="http://schemas.microsoft.com/office/drawing/2014/main" id="{6CD9B789-19B5-44AD-88F9-6A1CBCF239AC}"/>
              </a:ext>
            </a:extLst>
          </p:cNvPr>
          <p:cNvSpPr txBox="1"/>
          <p:nvPr/>
        </p:nvSpPr>
        <p:spPr>
          <a:xfrm>
            <a:off x="665825" y="3015000"/>
            <a:ext cx="11319029" cy="3477875"/>
          </a:xfrm>
          <a:prstGeom prst="rect">
            <a:avLst/>
          </a:prstGeom>
          <a:noFill/>
        </p:spPr>
        <p:txBody>
          <a:bodyPr wrap="square" rtlCol="0">
            <a:spAutoFit/>
          </a:bodyPr>
          <a:lstStyle/>
          <a:p>
            <a:pPr marL="285750" indent="-285750">
              <a:buFont typeface="Arial" panose="020B0604020202020204" pitchFamily="34" charset="0"/>
              <a:buChar char="•"/>
            </a:pPr>
            <a:r>
              <a:rPr lang="en-IN" sz="2000" b="1" dirty="0">
                <a:solidFill>
                  <a:schemeClr val="bg1"/>
                </a:solidFill>
                <a:latin typeface="Arial" panose="020B0604020202020204" pitchFamily="34" charset="0"/>
                <a:cs typeface="Arial" panose="020B0604020202020204" pitchFamily="34" charset="0"/>
              </a:rPr>
              <a:t>We may say that the dataset is </a:t>
            </a:r>
            <a:r>
              <a:rPr lang="en-IN" sz="2000" b="1" dirty="0">
                <a:solidFill>
                  <a:srgbClr val="FFFF00"/>
                </a:solidFill>
                <a:latin typeface="Arial" panose="020B0604020202020204" pitchFamily="34" charset="0"/>
                <a:cs typeface="Arial" panose="020B0604020202020204" pitchFamily="34" charset="0"/>
              </a:rPr>
              <a:t>lightly biased </a:t>
            </a:r>
            <a:r>
              <a:rPr lang="en-IN" sz="2000" b="1" dirty="0">
                <a:solidFill>
                  <a:schemeClr val="bg1"/>
                </a:solidFill>
                <a:latin typeface="Arial" panose="020B0604020202020204" pitchFamily="34" charset="0"/>
                <a:cs typeface="Arial" panose="020B0604020202020204" pitchFamily="34" charset="0"/>
              </a:rPr>
              <a:t>. But, not to a large extent. we can understand it from the sample images printed at beginning. </a:t>
            </a:r>
          </a:p>
          <a:p>
            <a:pPr marL="285750" indent="-285750">
              <a:buFont typeface="Arial" panose="020B0604020202020204" pitchFamily="34" charset="0"/>
              <a:buChar char="•"/>
            </a:pPr>
            <a:r>
              <a:rPr lang="en-IN" sz="2000" b="1" dirty="0">
                <a:solidFill>
                  <a:schemeClr val="bg1"/>
                </a:solidFill>
                <a:latin typeface="Arial" panose="020B0604020202020204" pitchFamily="34" charset="0"/>
                <a:cs typeface="Arial" panose="020B0604020202020204" pitchFamily="34" charset="0"/>
              </a:rPr>
              <a:t>That might be the reason why most of the generated images are </a:t>
            </a:r>
            <a:r>
              <a:rPr lang="en-IN" sz="2000" b="1" dirty="0">
                <a:solidFill>
                  <a:srgbClr val="FFFF00"/>
                </a:solidFill>
                <a:latin typeface="Arial" panose="020B0604020202020204" pitchFamily="34" charset="0"/>
                <a:cs typeface="Arial" panose="020B0604020202020204" pitchFamily="34" charset="0"/>
              </a:rPr>
              <a:t>mostly white</a:t>
            </a:r>
            <a:r>
              <a:rPr lang="en-IN" sz="2000" b="1" dirty="0">
                <a:solidFill>
                  <a:schemeClr val="bg1"/>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IN" sz="2000" b="1" dirty="0">
                <a:solidFill>
                  <a:schemeClr val="bg1"/>
                </a:solidFill>
                <a:latin typeface="Arial" panose="020B0604020202020204" pitchFamily="34" charset="0"/>
                <a:cs typeface="Arial" panose="020B0604020202020204" pitchFamily="34" charset="0"/>
              </a:rPr>
              <a:t>I even observed that adding an extra layer and increasing the depths of convolution layers made the losses to converge to a </a:t>
            </a:r>
            <a:r>
              <a:rPr lang="en-IN" sz="2000" b="1" dirty="0">
                <a:solidFill>
                  <a:srgbClr val="FFFF00"/>
                </a:solidFill>
                <a:latin typeface="Arial" panose="020B0604020202020204" pitchFamily="34" charset="0"/>
                <a:cs typeface="Arial" panose="020B0604020202020204" pitchFamily="34" charset="0"/>
              </a:rPr>
              <a:t>better loss</a:t>
            </a:r>
            <a:r>
              <a:rPr lang="en-IN" sz="2000" b="1" dirty="0">
                <a:solidFill>
                  <a:schemeClr val="bg1"/>
                </a:solidFill>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IN" sz="2000" b="1" dirty="0">
                <a:solidFill>
                  <a:schemeClr val="bg1"/>
                </a:solidFill>
                <a:latin typeface="Arial" panose="020B0604020202020204" pitchFamily="34" charset="0"/>
                <a:cs typeface="Arial" panose="020B0604020202020204" pitchFamily="34" charset="0"/>
              </a:rPr>
              <a:t>I think larger models have the opportunity to learn more features in the data feature space.</a:t>
            </a:r>
          </a:p>
          <a:p>
            <a:pPr marL="285750" indent="-285750">
              <a:buFont typeface="Arial" panose="020B0604020202020204" pitchFamily="34" charset="0"/>
              <a:buChar char="•"/>
            </a:pPr>
            <a:r>
              <a:rPr lang="en-IN" sz="2000" b="1" dirty="0">
                <a:solidFill>
                  <a:schemeClr val="bg1"/>
                </a:solidFill>
                <a:latin typeface="Arial" panose="020B0604020202020204" pitchFamily="34" charset="0"/>
                <a:cs typeface="Arial" panose="020B0604020202020204" pitchFamily="34" charset="0"/>
              </a:rPr>
              <a:t>I think using </a:t>
            </a:r>
            <a:r>
              <a:rPr lang="en-IN" sz="2000" b="1" dirty="0">
                <a:solidFill>
                  <a:srgbClr val="FFFF00"/>
                </a:solidFill>
                <a:latin typeface="Arial" panose="020B0604020202020204" pitchFamily="34" charset="0"/>
                <a:cs typeface="Arial" panose="020B0604020202020204" pitchFamily="34" charset="0"/>
              </a:rPr>
              <a:t>Adam as optimiser </a:t>
            </a:r>
            <a:r>
              <a:rPr lang="en-IN" sz="2000" b="1" dirty="0">
                <a:solidFill>
                  <a:schemeClr val="bg1"/>
                </a:solidFill>
                <a:latin typeface="Arial" panose="020B0604020202020204" pitchFamily="34" charset="0"/>
                <a:cs typeface="Arial" panose="020B0604020202020204" pitchFamily="34" charset="0"/>
              </a:rPr>
              <a:t>yielded good results. The number of epochs also effected the final result.</a:t>
            </a:r>
          </a:p>
          <a:p>
            <a:pPr marL="285750" indent="-285750">
              <a:buFont typeface="Arial" panose="020B0604020202020204" pitchFamily="34" charset="0"/>
              <a:buChar char="•"/>
            </a:pPr>
            <a:r>
              <a:rPr lang="en-IN" sz="2000" b="1" dirty="0">
                <a:solidFill>
                  <a:schemeClr val="bg1"/>
                </a:solidFill>
                <a:latin typeface="Arial" panose="020B0604020202020204" pitchFamily="34" charset="0"/>
                <a:cs typeface="Arial" panose="020B0604020202020204" pitchFamily="34" charset="0"/>
              </a:rPr>
              <a:t>I think training for larger number of epochs, making the size of model larger and using a more diverse dataset might improve this model.</a:t>
            </a:r>
          </a:p>
        </p:txBody>
      </p:sp>
      <p:pic>
        <p:nvPicPr>
          <p:cNvPr id="8" name="Picture 7">
            <a:extLst>
              <a:ext uri="{FF2B5EF4-FFF2-40B4-BE49-F238E27FC236}">
                <a16:creationId xmlns:a16="http://schemas.microsoft.com/office/drawing/2014/main" id="{0E3F4EA9-7C4B-4F8B-B5AF-519F4B0F9D69}"/>
              </a:ext>
            </a:extLst>
          </p:cNvPr>
          <p:cNvPicPr>
            <a:picLocks noChangeAspect="1"/>
          </p:cNvPicPr>
          <p:nvPr/>
        </p:nvPicPr>
        <p:blipFill rotWithShape="1">
          <a:blip r:embed="rId5"/>
          <a:srcRect l="15510" t="22522" r="24564" b="50294"/>
          <a:stretch/>
        </p:blipFill>
        <p:spPr>
          <a:xfrm>
            <a:off x="2041864" y="998127"/>
            <a:ext cx="7306323" cy="1864321"/>
          </a:xfrm>
          <a:prstGeom prst="rect">
            <a:avLst/>
          </a:prstGeom>
        </p:spPr>
      </p:pic>
      <p:pic>
        <p:nvPicPr>
          <p:cNvPr id="9" name="Picture 2" descr="Vignan's Foundation for Science, Technology &amp; Research (Deemed to be  University)">
            <a:extLst>
              <a:ext uri="{FF2B5EF4-FFF2-40B4-BE49-F238E27FC236}">
                <a16:creationId xmlns:a16="http://schemas.microsoft.com/office/drawing/2014/main" id="{F12D4571-E2BF-4D25-B159-1721F061206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729135" y="-16739"/>
            <a:ext cx="2462845" cy="9050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26711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4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33FFB3-234B-4C70-BB55-047A2BD42742}"/>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58A5677A-2445-4DD7-8770-6CE57D4EE717}"/>
              </a:ext>
            </a:extLst>
          </p:cNvPr>
          <p:cNvSpPr>
            <a:spLocks noGrp="1"/>
          </p:cNvSpPr>
          <p:nvPr>
            <p:ph idx="1"/>
          </p:nvPr>
        </p:nvSpPr>
        <p:spPr/>
        <p:txBody>
          <a:bodyPr/>
          <a:lstStyle/>
          <a:p>
            <a:endParaRPr lang="en-IN"/>
          </a:p>
        </p:txBody>
      </p:sp>
      <p:pic>
        <p:nvPicPr>
          <p:cNvPr id="5" name="Video 3">
            <a:extLst>
              <a:ext uri="{FF2B5EF4-FFF2-40B4-BE49-F238E27FC236}">
                <a16:creationId xmlns:a16="http://schemas.microsoft.com/office/drawing/2014/main" id="{AD89E825-0D39-445D-8675-A62AFA99B947}"/>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284" r="-1" b="-1"/>
          <a:stretch/>
        </p:blipFill>
        <p:spPr>
          <a:xfrm>
            <a:off x="20" y="10"/>
            <a:ext cx="12191980" cy="6857989"/>
          </a:xfrm>
          <a:prstGeom prst="rect">
            <a:avLst/>
          </a:prstGeom>
        </p:spPr>
      </p:pic>
      <p:sp>
        <p:nvSpPr>
          <p:cNvPr id="38" name="TextBox 37">
            <a:extLst>
              <a:ext uri="{FF2B5EF4-FFF2-40B4-BE49-F238E27FC236}">
                <a16:creationId xmlns:a16="http://schemas.microsoft.com/office/drawing/2014/main" id="{17A031AD-306E-404C-B9A4-3DC22BDD78E6}"/>
              </a:ext>
            </a:extLst>
          </p:cNvPr>
          <p:cNvSpPr txBox="1"/>
          <p:nvPr/>
        </p:nvSpPr>
        <p:spPr>
          <a:xfrm>
            <a:off x="457200" y="230819"/>
            <a:ext cx="11285718" cy="1446550"/>
          </a:xfrm>
          <a:prstGeom prst="rect">
            <a:avLst/>
          </a:prstGeom>
          <a:noFill/>
        </p:spPr>
        <p:txBody>
          <a:bodyPr wrap="square" rtlCol="0">
            <a:spAutoFit/>
          </a:bodyPr>
          <a:lstStyle/>
          <a:p>
            <a:pPr algn="ctr"/>
            <a:r>
              <a:rPr lang="en-IN" sz="4400" b="1" dirty="0">
                <a:solidFill>
                  <a:schemeClr val="bg1"/>
                </a:solidFill>
              </a:rPr>
              <a:t>FUNCTIONAL/NON-FUNCTIONAL REQUIREMENTS</a:t>
            </a:r>
          </a:p>
        </p:txBody>
      </p:sp>
      <p:sp>
        <p:nvSpPr>
          <p:cNvPr id="39" name="TextBox 38">
            <a:extLst>
              <a:ext uri="{FF2B5EF4-FFF2-40B4-BE49-F238E27FC236}">
                <a16:creationId xmlns:a16="http://schemas.microsoft.com/office/drawing/2014/main" id="{19D0B64F-BA83-4EFB-9738-F9334800CAE9}"/>
              </a:ext>
            </a:extLst>
          </p:cNvPr>
          <p:cNvSpPr txBox="1"/>
          <p:nvPr/>
        </p:nvSpPr>
        <p:spPr>
          <a:xfrm>
            <a:off x="1335076" y="1972926"/>
            <a:ext cx="10095396" cy="4093428"/>
          </a:xfrm>
          <a:prstGeom prst="rect">
            <a:avLst/>
          </a:prstGeom>
          <a:noFill/>
        </p:spPr>
        <p:txBody>
          <a:bodyPr wrap="square" rtlCol="0">
            <a:spAutoFit/>
          </a:bodyPr>
          <a:lstStyle/>
          <a:p>
            <a:pPr marL="285750" indent="-285750" algn="l">
              <a:buFont typeface="Wingdings" panose="05000000000000000000" pitchFamily="2" charset="2"/>
              <a:buChar char="Ø"/>
            </a:pPr>
            <a:r>
              <a:rPr lang="en-IN" sz="2000" b="1" i="0" dirty="0">
                <a:solidFill>
                  <a:srgbClr val="FFFF00"/>
                </a:solidFill>
                <a:effectLst/>
                <a:latin typeface="Arial" panose="020B0604020202020204" pitchFamily="34" charset="0"/>
                <a:cs typeface="Arial" panose="020B0604020202020204" pitchFamily="34" charset="0"/>
              </a:rPr>
              <a:t>Functional Requirements :-</a:t>
            </a:r>
          </a:p>
          <a:p>
            <a:pPr algn="l"/>
            <a:r>
              <a:rPr lang="en-IN" sz="2000" b="1" i="0" dirty="0">
                <a:solidFill>
                  <a:schemeClr val="bg1"/>
                </a:solidFill>
                <a:effectLst/>
                <a:latin typeface="Arial" panose="020B0604020202020204" pitchFamily="34" charset="0"/>
                <a:cs typeface="Arial" panose="020B0604020202020204" pitchFamily="34" charset="0"/>
              </a:rPr>
              <a:t>After getting valuable information we reached to the following important conclusions: -</a:t>
            </a:r>
          </a:p>
          <a:p>
            <a:pPr algn="l"/>
            <a:r>
              <a:rPr lang="en-IN" sz="2000" b="1" i="0" dirty="0">
                <a:solidFill>
                  <a:schemeClr val="bg1"/>
                </a:solidFill>
                <a:effectLst/>
                <a:latin typeface="Arial" panose="020B0604020202020204" pitchFamily="34" charset="0"/>
                <a:cs typeface="Arial" panose="020B0604020202020204" pitchFamily="34" charset="0"/>
              </a:rPr>
              <a:t>1. It should meet the functional requirements as mentioned in Objectives.</a:t>
            </a:r>
            <a:br>
              <a:rPr lang="en-IN" sz="2000" b="1" i="0" dirty="0">
                <a:solidFill>
                  <a:schemeClr val="bg1"/>
                </a:solidFill>
                <a:effectLst/>
                <a:latin typeface="Arial" panose="020B0604020202020204" pitchFamily="34" charset="0"/>
                <a:cs typeface="Arial" panose="020B0604020202020204" pitchFamily="34" charset="0"/>
              </a:rPr>
            </a:br>
            <a:r>
              <a:rPr lang="en-IN" sz="2000" b="1" i="0" dirty="0">
                <a:solidFill>
                  <a:schemeClr val="bg1"/>
                </a:solidFill>
                <a:effectLst/>
                <a:latin typeface="Arial" panose="020B0604020202020204" pitchFamily="34" charset="0"/>
                <a:cs typeface="Arial" panose="020B0604020202020204" pitchFamily="34" charset="0"/>
              </a:rPr>
              <a:t>2. It should be able to handle 'gif' and 'jpeg’ images.</a:t>
            </a:r>
            <a:br>
              <a:rPr lang="en-IN" sz="2000" b="1" i="0" dirty="0">
                <a:solidFill>
                  <a:schemeClr val="bg1"/>
                </a:solidFill>
                <a:effectLst/>
                <a:latin typeface="Arial" panose="020B0604020202020204" pitchFamily="34" charset="0"/>
                <a:cs typeface="Arial" panose="020B0604020202020204" pitchFamily="34" charset="0"/>
              </a:rPr>
            </a:br>
            <a:endParaRPr lang="en-IN" sz="2000" b="1" i="0" dirty="0">
              <a:solidFill>
                <a:schemeClr val="bg1"/>
              </a:solidFill>
              <a:effectLst/>
              <a:latin typeface="Arial" panose="020B0604020202020204" pitchFamily="34" charset="0"/>
              <a:cs typeface="Arial" panose="020B0604020202020204" pitchFamily="34" charset="0"/>
            </a:endParaRPr>
          </a:p>
          <a:p>
            <a:pPr algn="l"/>
            <a:r>
              <a:rPr lang="en-IN" sz="2000" b="1" i="0" dirty="0">
                <a:solidFill>
                  <a:schemeClr val="bg1"/>
                </a:solidFill>
                <a:effectLst/>
                <a:latin typeface="Arial" panose="020B0604020202020204" pitchFamily="34" charset="0"/>
                <a:cs typeface="Arial" panose="020B0604020202020204" pitchFamily="34" charset="0"/>
              </a:rPr>
              <a:t> </a:t>
            </a:r>
            <a:endParaRPr lang="en-IN" sz="2000" b="1" i="0" dirty="0">
              <a:solidFill>
                <a:srgbClr val="FFFF00"/>
              </a:solidFill>
              <a:effectLst/>
              <a:latin typeface="Arial" panose="020B0604020202020204" pitchFamily="34" charset="0"/>
              <a:cs typeface="Arial" panose="020B0604020202020204" pitchFamily="34" charset="0"/>
            </a:endParaRPr>
          </a:p>
          <a:p>
            <a:pPr marL="285750" indent="-285750" algn="l">
              <a:buFont typeface="Wingdings" panose="05000000000000000000" pitchFamily="2" charset="2"/>
              <a:buChar char="Ø"/>
            </a:pPr>
            <a:r>
              <a:rPr lang="en-IN" sz="2000" b="1" i="0" dirty="0">
                <a:solidFill>
                  <a:srgbClr val="FFFF00"/>
                </a:solidFill>
                <a:effectLst/>
                <a:latin typeface="Arial" panose="020B0604020202020204" pitchFamily="34" charset="0"/>
                <a:cs typeface="Arial" panose="020B0604020202020204" pitchFamily="34" charset="0"/>
              </a:rPr>
              <a:t>Non-functional Requirements :-</a:t>
            </a:r>
          </a:p>
          <a:p>
            <a:pPr algn="l"/>
            <a:r>
              <a:rPr lang="en-IN" sz="2000" b="1" i="0" dirty="0">
                <a:solidFill>
                  <a:schemeClr val="bg1"/>
                </a:solidFill>
                <a:effectLst/>
                <a:latin typeface="Arial" panose="020B0604020202020204" pitchFamily="34" charset="0"/>
                <a:cs typeface="Arial" panose="020B0604020202020204" pitchFamily="34" charset="0"/>
              </a:rPr>
              <a:t>This project is intended to meet the following non functional requirements: -</a:t>
            </a:r>
          </a:p>
          <a:p>
            <a:pPr algn="l"/>
            <a:r>
              <a:rPr lang="en-IN" sz="2000" b="1" i="0" dirty="0">
                <a:solidFill>
                  <a:schemeClr val="bg1"/>
                </a:solidFill>
                <a:effectLst/>
                <a:latin typeface="Arial" panose="020B0604020202020204" pitchFamily="34" charset="0"/>
                <a:cs typeface="Arial" panose="020B0604020202020204" pitchFamily="34" charset="0"/>
              </a:rPr>
              <a:t>1) This face </a:t>
            </a:r>
            <a:r>
              <a:rPr lang="en-IN" sz="2000" b="1" dirty="0">
                <a:solidFill>
                  <a:schemeClr val="bg1"/>
                </a:solidFill>
                <a:latin typeface="Arial" panose="020B0604020202020204" pitchFamily="34" charset="0"/>
                <a:cs typeface="Arial" panose="020B0604020202020204" pitchFamily="34" charset="0"/>
              </a:rPr>
              <a:t>anonymization</a:t>
            </a:r>
            <a:r>
              <a:rPr lang="en-IN" sz="2000" b="1" i="0" dirty="0">
                <a:solidFill>
                  <a:schemeClr val="bg1"/>
                </a:solidFill>
                <a:effectLst/>
                <a:latin typeface="Arial" panose="020B0604020202020204" pitchFamily="34" charset="0"/>
                <a:cs typeface="Arial" panose="020B0604020202020204" pitchFamily="34" charset="0"/>
              </a:rPr>
              <a:t> software should be available on the Internet, to enable the users to use , download it any time.</a:t>
            </a:r>
            <a:br>
              <a:rPr lang="en-IN" sz="2000" b="1" i="0" dirty="0">
                <a:solidFill>
                  <a:schemeClr val="bg1"/>
                </a:solidFill>
                <a:effectLst/>
                <a:latin typeface="Arial" panose="020B0604020202020204" pitchFamily="34" charset="0"/>
                <a:cs typeface="Arial" panose="020B0604020202020204" pitchFamily="34" charset="0"/>
              </a:rPr>
            </a:br>
            <a:r>
              <a:rPr lang="en-IN" sz="2000" b="1" i="0" dirty="0">
                <a:solidFill>
                  <a:schemeClr val="bg1"/>
                </a:solidFill>
                <a:effectLst/>
                <a:latin typeface="Arial" panose="020B0604020202020204" pitchFamily="34" charset="0"/>
                <a:cs typeface="Arial" panose="020B0604020202020204" pitchFamily="34" charset="0"/>
              </a:rPr>
              <a:t>2) The program should be platform independent.</a:t>
            </a:r>
          </a:p>
          <a:p>
            <a:endParaRPr lang="en-IN" sz="2000" b="1" dirty="0">
              <a:solidFill>
                <a:schemeClr val="bg1"/>
              </a:solidFill>
              <a:latin typeface="Arial" panose="020B0604020202020204" pitchFamily="34" charset="0"/>
              <a:cs typeface="Arial" panose="020B0604020202020204" pitchFamily="34" charset="0"/>
            </a:endParaRPr>
          </a:p>
        </p:txBody>
      </p:sp>
      <p:pic>
        <p:nvPicPr>
          <p:cNvPr id="40" name="Picture 2" descr="Vignan's Foundation for Science, Technology &amp; Research (Deemed to be  University)">
            <a:extLst>
              <a:ext uri="{FF2B5EF4-FFF2-40B4-BE49-F238E27FC236}">
                <a16:creationId xmlns:a16="http://schemas.microsoft.com/office/drawing/2014/main" id="{11A87CC9-2F51-4598-B9BE-63E604325B2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45748" y="5959647"/>
            <a:ext cx="2462845" cy="9050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9437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48"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mute="1">
                <p:cTn id="12" repeatCount="indefinite" fill="hold" display="0">
                  <p:stCondLst>
                    <p:cond delay="indefinite"/>
                  </p:stCondLst>
                </p:cTn>
                <p:tgtEl>
                  <p:spTgt spid="5"/>
                </p:tgtEl>
              </p:cMediaNode>
            </p:vide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1A22BB-118E-44AD-AA49-637411FF5084}"/>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E3A6215E-96A5-4DFC-B6E0-0E8C82DC49A9}"/>
              </a:ext>
            </a:extLst>
          </p:cNvPr>
          <p:cNvSpPr>
            <a:spLocks noGrp="1"/>
          </p:cNvSpPr>
          <p:nvPr>
            <p:ph idx="1"/>
          </p:nvPr>
        </p:nvSpPr>
        <p:spPr/>
        <p:txBody>
          <a:bodyPr/>
          <a:lstStyle/>
          <a:p>
            <a:endParaRPr lang="en-IN"/>
          </a:p>
        </p:txBody>
      </p:sp>
      <p:pic>
        <p:nvPicPr>
          <p:cNvPr id="5" name="Video 3">
            <a:extLst>
              <a:ext uri="{FF2B5EF4-FFF2-40B4-BE49-F238E27FC236}">
                <a16:creationId xmlns:a16="http://schemas.microsoft.com/office/drawing/2014/main" id="{A953ABE8-5BD1-43C5-83B3-6F49E8B359E8}"/>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284" r="-1" b="-1"/>
          <a:stretch/>
        </p:blipFill>
        <p:spPr>
          <a:xfrm>
            <a:off x="20" y="10"/>
            <a:ext cx="12191980" cy="6857989"/>
          </a:xfrm>
          <a:prstGeom prst="rect">
            <a:avLst/>
          </a:prstGeom>
        </p:spPr>
      </p:pic>
      <p:sp>
        <p:nvSpPr>
          <p:cNvPr id="37" name="TextBox 36">
            <a:extLst>
              <a:ext uri="{FF2B5EF4-FFF2-40B4-BE49-F238E27FC236}">
                <a16:creationId xmlns:a16="http://schemas.microsoft.com/office/drawing/2014/main" id="{9E8B45D3-F995-49E0-8B2D-AB0CE2DEEBE3}"/>
              </a:ext>
            </a:extLst>
          </p:cNvPr>
          <p:cNvSpPr txBox="1"/>
          <p:nvPr/>
        </p:nvSpPr>
        <p:spPr>
          <a:xfrm>
            <a:off x="457200" y="230819"/>
            <a:ext cx="11285718" cy="1446550"/>
          </a:xfrm>
          <a:prstGeom prst="rect">
            <a:avLst/>
          </a:prstGeom>
          <a:noFill/>
        </p:spPr>
        <p:txBody>
          <a:bodyPr wrap="square" rtlCol="0">
            <a:spAutoFit/>
          </a:bodyPr>
          <a:lstStyle/>
          <a:p>
            <a:pPr algn="ctr"/>
            <a:r>
              <a:rPr lang="en-IN" sz="4400" b="1" dirty="0">
                <a:solidFill>
                  <a:schemeClr val="bg1"/>
                </a:solidFill>
              </a:rPr>
              <a:t>SOFTWARE/HARDWARE REQUIREMENTS</a:t>
            </a:r>
          </a:p>
        </p:txBody>
      </p:sp>
      <p:sp>
        <p:nvSpPr>
          <p:cNvPr id="39" name="TextBox 38">
            <a:extLst>
              <a:ext uri="{FF2B5EF4-FFF2-40B4-BE49-F238E27FC236}">
                <a16:creationId xmlns:a16="http://schemas.microsoft.com/office/drawing/2014/main" id="{87D48DF8-F87E-40E8-997C-833F1F1BE3F8}"/>
              </a:ext>
            </a:extLst>
          </p:cNvPr>
          <p:cNvSpPr txBox="1"/>
          <p:nvPr/>
        </p:nvSpPr>
        <p:spPr>
          <a:xfrm>
            <a:off x="901697" y="1486290"/>
            <a:ext cx="10230899" cy="4154984"/>
          </a:xfrm>
          <a:prstGeom prst="rect">
            <a:avLst/>
          </a:prstGeom>
          <a:noFill/>
        </p:spPr>
        <p:txBody>
          <a:bodyPr wrap="square">
            <a:spAutoFit/>
          </a:bodyPr>
          <a:lstStyle/>
          <a:p>
            <a:pPr marL="0" indent="0">
              <a:buNone/>
            </a:pPr>
            <a:r>
              <a:rPr lang="en-IN" sz="2400" b="1" dirty="0">
                <a:solidFill>
                  <a:srgbClr val="FFFF00"/>
                </a:solidFill>
                <a:latin typeface="Arial" panose="020B0604020202020204" pitchFamily="34" charset="0"/>
                <a:cs typeface="Arial" panose="020B0604020202020204" pitchFamily="34" charset="0"/>
              </a:rPr>
              <a:t>Software Requirements </a:t>
            </a:r>
          </a:p>
          <a:p>
            <a:r>
              <a:rPr lang="en-IN" sz="2400" b="1" dirty="0">
                <a:solidFill>
                  <a:schemeClr val="bg1"/>
                </a:solidFill>
                <a:latin typeface="Arial" panose="020B0604020202020204" pitchFamily="34" charset="0"/>
                <a:cs typeface="Arial" panose="020B0604020202020204" pitchFamily="34" charset="0"/>
              </a:rPr>
              <a:t>Operating System : Windows XP or higher / Mac OS X 10.5.8 or later / Linux </a:t>
            </a:r>
          </a:p>
          <a:p>
            <a:r>
              <a:rPr lang="en-IN" sz="2400" b="1" dirty="0">
                <a:solidFill>
                  <a:schemeClr val="bg1"/>
                </a:solidFill>
                <a:latin typeface="Arial" panose="020B0604020202020204" pitchFamily="34" charset="0"/>
                <a:cs typeface="Arial" panose="020B0604020202020204" pitchFamily="34" charset="0"/>
              </a:rPr>
              <a:t>Language: Python</a:t>
            </a:r>
          </a:p>
          <a:p>
            <a:r>
              <a:rPr lang="en-IN" sz="2400" b="1" dirty="0">
                <a:solidFill>
                  <a:schemeClr val="bg1"/>
                </a:solidFill>
                <a:latin typeface="Arial" panose="020B0604020202020204" pitchFamily="34" charset="0"/>
                <a:cs typeface="Arial" panose="020B0604020202020204" pitchFamily="34" charset="0"/>
              </a:rPr>
              <a:t>Application: Google </a:t>
            </a:r>
            <a:r>
              <a:rPr lang="en-IN" sz="2400" b="1" dirty="0" err="1">
                <a:solidFill>
                  <a:schemeClr val="bg1"/>
                </a:solidFill>
                <a:latin typeface="Arial" panose="020B0604020202020204" pitchFamily="34" charset="0"/>
                <a:cs typeface="Arial" panose="020B0604020202020204" pitchFamily="34" charset="0"/>
              </a:rPr>
              <a:t>Colaboratory</a:t>
            </a:r>
            <a:endParaRPr lang="en-IN" sz="2400" b="1" dirty="0">
              <a:solidFill>
                <a:schemeClr val="bg1"/>
              </a:solidFill>
              <a:latin typeface="Arial" panose="020B0604020202020204" pitchFamily="34" charset="0"/>
              <a:cs typeface="Arial" panose="020B0604020202020204" pitchFamily="34" charset="0"/>
            </a:endParaRPr>
          </a:p>
          <a:p>
            <a:endParaRPr lang="en-IN" sz="2400" b="1" dirty="0">
              <a:solidFill>
                <a:schemeClr val="bg1"/>
              </a:solidFill>
              <a:latin typeface="Arial" panose="020B0604020202020204" pitchFamily="34" charset="0"/>
              <a:cs typeface="Arial" panose="020B0604020202020204" pitchFamily="34" charset="0"/>
            </a:endParaRPr>
          </a:p>
          <a:p>
            <a:pPr marL="0" indent="0">
              <a:buNone/>
            </a:pPr>
            <a:r>
              <a:rPr lang="en-US" sz="2400" b="1" dirty="0">
                <a:solidFill>
                  <a:srgbClr val="FFFF00"/>
                </a:solidFill>
                <a:latin typeface="Arial" panose="020B0604020202020204" pitchFamily="34" charset="0"/>
                <a:cs typeface="Arial" panose="020B0604020202020204" pitchFamily="34" charset="0"/>
              </a:rPr>
              <a:t>Hardware Requirements </a:t>
            </a:r>
          </a:p>
          <a:p>
            <a:r>
              <a:rPr lang="en-US" sz="2400" b="1" dirty="0">
                <a:solidFill>
                  <a:schemeClr val="bg1"/>
                </a:solidFill>
                <a:latin typeface="Arial" panose="020B0604020202020204" pitchFamily="34" charset="0"/>
                <a:cs typeface="Arial" panose="020B0604020202020204" pitchFamily="34" charset="0"/>
              </a:rPr>
              <a:t>Processor : Pentium 4 or Higher, (PIV-300GHz) </a:t>
            </a:r>
          </a:p>
          <a:p>
            <a:r>
              <a:rPr lang="en-US" sz="2400" b="1" dirty="0">
                <a:solidFill>
                  <a:schemeClr val="bg1"/>
                </a:solidFill>
                <a:latin typeface="Arial" panose="020B0604020202020204" pitchFamily="34" charset="0"/>
                <a:cs typeface="Arial" panose="020B0604020202020204" pitchFamily="34" charset="0"/>
              </a:rPr>
              <a:t>RAM : 4GB </a:t>
            </a:r>
          </a:p>
          <a:p>
            <a:r>
              <a:rPr lang="en-US" sz="2400" b="1" dirty="0">
                <a:solidFill>
                  <a:schemeClr val="bg1"/>
                </a:solidFill>
                <a:latin typeface="Arial" panose="020B0604020202020204" pitchFamily="34" charset="0"/>
                <a:cs typeface="Arial" panose="020B0604020202020204" pitchFamily="34" charset="0"/>
              </a:rPr>
              <a:t>Hard disk : 1TB </a:t>
            </a:r>
          </a:p>
          <a:p>
            <a:r>
              <a:rPr lang="en-US" sz="2400" b="1" dirty="0">
                <a:solidFill>
                  <a:schemeClr val="bg1"/>
                </a:solidFill>
                <a:latin typeface="Arial" panose="020B0604020202020204" pitchFamily="34" charset="0"/>
                <a:cs typeface="Arial" panose="020B0604020202020204" pitchFamily="34" charset="0"/>
              </a:rPr>
              <a:t>Ethernet : LAN</a:t>
            </a:r>
            <a:endParaRPr lang="en-IN" sz="2400" b="1" dirty="0">
              <a:solidFill>
                <a:schemeClr val="bg1"/>
              </a:solidFill>
              <a:latin typeface="Arial" panose="020B0604020202020204" pitchFamily="34" charset="0"/>
              <a:cs typeface="Arial" panose="020B0604020202020204" pitchFamily="34" charset="0"/>
            </a:endParaRPr>
          </a:p>
        </p:txBody>
      </p:sp>
      <p:pic>
        <p:nvPicPr>
          <p:cNvPr id="40" name="Picture 2" descr="Vignan's Foundation for Science, Technology &amp; Research (Deemed to be  University)">
            <a:extLst>
              <a:ext uri="{FF2B5EF4-FFF2-40B4-BE49-F238E27FC236}">
                <a16:creationId xmlns:a16="http://schemas.microsoft.com/office/drawing/2014/main" id="{512E3ABC-4805-4EDC-91B3-CEDE76897CF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29135" y="5952978"/>
            <a:ext cx="2462845" cy="9050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9276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48"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mute="1">
                <p:cTn id="12" repeatCount="indefinite" fill="hold" display="0">
                  <p:stCondLst>
                    <p:cond delay="indefinite"/>
                  </p:stCondLst>
                </p:cTn>
                <p:tgtEl>
                  <p:spTgt spid="5"/>
                </p:tgtEl>
              </p:cMediaNode>
            </p:vide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4F5DAD-2EEB-4AFF-A39D-308E6BFEB341}"/>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446AD08A-CD89-42B8-8F11-AE181661C1A0}"/>
              </a:ext>
            </a:extLst>
          </p:cNvPr>
          <p:cNvSpPr>
            <a:spLocks noGrp="1"/>
          </p:cNvSpPr>
          <p:nvPr>
            <p:ph idx="1"/>
          </p:nvPr>
        </p:nvSpPr>
        <p:spPr/>
        <p:txBody>
          <a:bodyPr/>
          <a:lstStyle/>
          <a:p>
            <a:endParaRPr lang="en-IN"/>
          </a:p>
        </p:txBody>
      </p:sp>
      <p:pic>
        <p:nvPicPr>
          <p:cNvPr id="5" name="Video 3">
            <a:extLst>
              <a:ext uri="{FF2B5EF4-FFF2-40B4-BE49-F238E27FC236}">
                <a16:creationId xmlns:a16="http://schemas.microsoft.com/office/drawing/2014/main" id="{641DBCB4-175A-4C76-B32A-F82D1DCFF0EC}"/>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284" r="-1" b="-1"/>
          <a:stretch/>
        </p:blipFill>
        <p:spPr>
          <a:xfrm>
            <a:off x="20" y="10"/>
            <a:ext cx="12191980" cy="6857989"/>
          </a:xfrm>
          <a:prstGeom prst="rect">
            <a:avLst/>
          </a:prstGeom>
        </p:spPr>
      </p:pic>
      <p:pic>
        <p:nvPicPr>
          <p:cNvPr id="40" name="Picture 2" descr="Vignan's Foundation for Science, Technology &amp; Research (Deemed to be  University)">
            <a:extLst>
              <a:ext uri="{FF2B5EF4-FFF2-40B4-BE49-F238E27FC236}">
                <a16:creationId xmlns:a16="http://schemas.microsoft.com/office/drawing/2014/main" id="{0419BB36-6F18-42F6-9A47-AB66CB37D2C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29135" y="-16739"/>
            <a:ext cx="2462845" cy="905012"/>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teaserImage">
            <a:extLst>
              <a:ext uri="{FF2B5EF4-FFF2-40B4-BE49-F238E27FC236}">
                <a16:creationId xmlns:a16="http://schemas.microsoft.com/office/drawing/2014/main" id="{FD512E0E-F21C-4DE2-A42D-44454D6C0F3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36546" y="696373"/>
            <a:ext cx="4952133" cy="5572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4456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48"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mute="1">
                <p:cTn id="12" repeatCount="indefinite" fill="hold" display="0">
                  <p:stCondLst>
                    <p:cond delay="indefinite"/>
                  </p:stCondLst>
                </p:cTn>
                <p:tgtEl>
                  <p:spTgt spid="5"/>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13034E-3C50-458B-8374-8D756D01ABA3}"/>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927AABFA-B47D-4A9E-835F-4AA6BC99006D}"/>
              </a:ext>
            </a:extLst>
          </p:cNvPr>
          <p:cNvSpPr>
            <a:spLocks noGrp="1"/>
          </p:cNvSpPr>
          <p:nvPr>
            <p:ph idx="1"/>
          </p:nvPr>
        </p:nvSpPr>
        <p:spPr/>
        <p:txBody>
          <a:bodyPr/>
          <a:lstStyle/>
          <a:p>
            <a:endParaRPr lang="en-IN"/>
          </a:p>
        </p:txBody>
      </p:sp>
      <p:pic>
        <p:nvPicPr>
          <p:cNvPr id="4" name="Video 3">
            <a:extLst>
              <a:ext uri="{FF2B5EF4-FFF2-40B4-BE49-F238E27FC236}">
                <a16:creationId xmlns:a16="http://schemas.microsoft.com/office/drawing/2014/main" id="{C6435B7C-E25E-4D7F-826B-A864EFB262F5}"/>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284" r="-1" b="-1"/>
          <a:stretch/>
        </p:blipFill>
        <p:spPr>
          <a:xfrm>
            <a:off x="20" y="11"/>
            <a:ext cx="12191980" cy="6857989"/>
          </a:xfrm>
          <a:prstGeom prst="rect">
            <a:avLst/>
          </a:prstGeom>
        </p:spPr>
      </p:pic>
      <p:sp>
        <p:nvSpPr>
          <p:cNvPr id="5" name="TextBox 4">
            <a:extLst>
              <a:ext uri="{FF2B5EF4-FFF2-40B4-BE49-F238E27FC236}">
                <a16:creationId xmlns:a16="http://schemas.microsoft.com/office/drawing/2014/main" id="{6C2C9406-7713-43E4-B801-E517AEB5E3CB}"/>
              </a:ext>
            </a:extLst>
          </p:cNvPr>
          <p:cNvSpPr txBox="1"/>
          <p:nvPr/>
        </p:nvSpPr>
        <p:spPr>
          <a:xfrm>
            <a:off x="372862" y="365125"/>
            <a:ext cx="11361938" cy="584775"/>
          </a:xfrm>
          <a:prstGeom prst="rect">
            <a:avLst/>
          </a:prstGeom>
          <a:noFill/>
        </p:spPr>
        <p:txBody>
          <a:bodyPr wrap="square" rtlCol="0">
            <a:spAutoFit/>
          </a:bodyPr>
          <a:lstStyle/>
          <a:p>
            <a:pPr algn="ctr"/>
            <a:r>
              <a:rPr lang="en-IN" sz="3200" b="1" dirty="0">
                <a:solidFill>
                  <a:schemeClr val="bg1"/>
                </a:solidFill>
              </a:rPr>
              <a:t>INTRODUCTION</a:t>
            </a:r>
          </a:p>
        </p:txBody>
      </p:sp>
      <p:sp>
        <p:nvSpPr>
          <p:cNvPr id="6" name="TextBox 5">
            <a:extLst>
              <a:ext uri="{FF2B5EF4-FFF2-40B4-BE49-F238E27FC236}">
                <a16:creationId xmlns:a16="http://schemas.microsoft.com/office/drawing/2014/main" id="{E9DCC008-0FF1-4BB0-8856-E325DDAE7043}"/>
              </a:ext>
            </a:extLst>
          </p:cNvPr>
          <p:cNvSpPr txBox="1"/>
          <p:nvPr/>
        </p:nvSpPr>
        <p:spPr>
          <a:xfrm>
            <a:off x="767918" y="1502856"/>
            <a:ext cx="11088210" cy="1015663"/>
          </a:xfrm>
          <a:prstGeom prst="rect">
            <a:avLst/>
          </a:prstGeom>
          <a:noFill/>
        </p:spPr>
        <p:txBody>
          <a:bodyPr wrap="square" rtlCol="0">
            <a:spAutoFit/>
          </a:bodyPr>
          <a:lstStyle/>
          <a:p>
            <a:r>
              <a:rPr lang="en-IN" sz="2000" i="0" dirty="0">
                <a:solidFill>
                  <a:schemeClr val="bg1"/>
                </a:solidFill>
                <a:effectLst/>
                <a:latin typeface="Arial" panose="020B0604020202020204" pitchFamily="34" charset="0"/>
              </a:rPr>
              <a:t>There is an increasing concern in </a:t>
            </a:r>
            <a:r>
              <a:rPr lang="en-IN" sz="2000" i="0" dirty="0">
                <a:solidFill>
                  <a:srgbClr val="FFFF00"/>
                </a:solidFill>
                <a:effectLst/>
                <a:latin typeface="Arial" panose="020B0604020202020204" pitchFamily="34" charset="0"/>
              </a:rPr>
              <a:t>computer vision </a:t>
            </a:r>
            <a:r>
              <a:rPr lang="en-IN" sz="2000" i="0" dirty="0">
                <a:solidFill>
                  <a:schemeClr val="bg1"/>
                </a:solidFill>
                <a:effectLst/>
                <a:latin typeface="Arial" panose="020B0604020202020204" pitchFamily="34" charset="0"/>
              </a:rPr>
              <a:t>devices invading the privacy of their users. </a:t>
            </a:r>
          </a:p>
          <a:p>
            <a:r>
              <a:rPr lang="en-IN" sz="2000" i="0" dirty="0">
                <a:solidFill>
                  <a:schemeClr val="bg1"/>
                </a:solidFill>
                <a:effectLst/>
                <a:latin typeface="Arial" panose="020B0604020202020204" pitchFamily="34" charset="0"/>
              </a:rPr>
              <a:t>We want the camera systems/robots to recognize important events and assist human daily life by understanding its videos, but we also want to ensure that they do not intrude </a:t>
            </a:r>
            <a:r>
              <a:rPr lang="en-IN" sz="2000" i="0" dirty="0">
                <a:solidFill>
                  <a:srgbClr val="FFFF00"/>
                </a:solidFill>
                <a:effectLst/>
                <a:latin typeface="Arial" panose="020B0604020202020204" pitchFamily="34" charset="0"/>
              </a:rPr>
              <a:t>people's privacy</a:t>
            </a:r>
            <a:r>
              <a:rPr lang="en-IN" sz="2000" i="0" dirty="0">
                <a:solidFill>
                  <a:schemeClr val="bg1"/>
                </a:solidFill>
                <a:effectLst/>
                <a:latin typeface="Arial" panose="020B0604020202020204" pitchFamily="34" charset="0"/>
              </a:rPr>
              <a:t>.</a:t>
            </a:r>
            <a:endParaRPr lang="en-IN" sz="2000" dirty="0">
              <a:solidFill>
                <a:schemeClr val="bg1"/>
              </a:solidFill>
            </a:endParaRPr>
          </a:p>
        </p:txBody>
      </p:sp>
      <p:pic>
        <p:nvPicPr>
          <p:cNvPr id="8" name="Picture 7">
            <a:extLst>
              <a:ext uri="{FF2B5EF4-FFF2-40B4-BE49-F238E27FC236}">
                <a16:creationId xmlns:a16="http://schemas.microsoft.com/office/drawing/2014/main" id="{AD0BCD5D-2BFD-4D34-8480-448BD6A785CB}"/>
              </a:ext>
            </a:extLst>
          </p:cNvPr>
          <p:cNvPicPr>
            <a:picLocks noChangeAspect="1"/>
          </p:cNvPicPr>
          <p:nvPr/>
        </p:nvPicPr>
        <p:blipFill>
          <a:blip r:embed="rId5"/>
          <a:stretch>
            <a:fillRect/>
          </a:stretch>
        </p:blipFill>
        <p:spPr>
          <a:xfrm>
            <a:off x="1607065" y="2963782"/>
            <a:ext cx="4808044" cy="3213181"/>
          </a:xfrm>
          <a:prstGeom prst="rect">
            <a:avLst/>
          </a:prstGeom>
        </p:spPr>
      </p:pic>
      <p:pic>
        <p:nvPicPr>
          <p:cNvPr id="9" name="Picture 8">
            <a:extLst>
              <a:ext uri="{FF2B5EF4-FFF2-40B4-BE49-F238E27FC236}">
                <a16:creationId xmlns:a16="http://schemas.microsoft.com/office/drawing/2014/main" id="{76024DF1-9B2C-490D-8079-DB407FB97F4A}"/>
              </a:ext>
            </a:extLst>
          </p:cNvPr>
          <p:cNvPicPr>
            <a:picLocks noChangeAspect="1"/>
          </p:cNvPicPr>
          <p:nvPr/>
        </p:nvPicPr>
        <p:blipFill>
          <a:blip r:embed="rId6"/>
          <a:stretch>
            <a:fillRect/>
          </a:stretch>
        </p:blipFill>
        <p:spPr>
          <a:xfrm>
            <a:off x="8469296" y="3364007"/>
            <a:ext cx="2648505" cy="2648505"/>
          </a:xfrm>
          <a:prstGeom prst="rect">
            <a:avLst/>
          </a:prstGeom>
        </p:spPr>
      </p:pic>
      <p:pic>
        <p:nvPicPr>
          <p:cNvPr id="11" name="Picture 2" descr="Vignan's Foundation for Science, Technology &amp; Research (Deemed to be  University)">
            <a:extLst>
              <a:ext uri="{FF2B5EF4-FFF2-40B4-BE49-F238E27FC236}">
                <a16:creationId xmlns:a16="http://schemas.microsoft.com/office/drawing/2014/main" id="{FEBA8C50-8055-4085-A8CA-A537AA9EB6E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729135" y="-16739"/>
            <a:ext cx="2462845" cy="9050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0766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4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26889-D751-4F66-80B1-9D9EBB903BF7}"/>
              </a:ext>
            </a:extLst>
          </p:cNvPr>
          <p:cNvSpPr>
            <a:spLocks noGrp="1"/>
          </p:cNvSpPr>
          <p:nvPr>
            <p:ph type="title"/>
          </p:nvPr>
        </p:nvSpPr>
        <p:spPr/>
        <p:txBody>
          <a:bodyPr/>
          <a:lstStyle/>
          <a:p>
            <a:endParaRPr lang="en-IN"/>
          </a:p>
        </p:txBody>
      </p:sp>
      <p:pic>
        <p:nvPicPr>
          <p:cNvPr id="4" name="Video 3">
            <a:extLst>
              <a:ext uri="{FF2B5EF4-FFF2-40B4-BE49-F238E27FC236}">
                <a16:creationId xmlns:a16="http://schemas.microsoft.com/office/drawing/2014/main" id="{3DE5C33D-1394-4C54-9C58-F1958A39FC2D}"/>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284" r="-1" b="-1"/>
          <a:stretch/>
        </p:blipFill>
        <p:spPr>
          <a:xfrm>
            <a:off x="20" y="11"/>
            <a:ext cx="12191980" cy="6857989"/>
          </a:xfrm>
          <a:prstGeom prst="rect">
            <a:avLst/>
          </a:prstGeom>
        </p:spPr>
      </p:pic>
      <p:pic>
        <p:nvPicPr>
          <p:cNvPr id="9" name="Content Placeholder 5">
            <a:extLst>
              <a:ext uri="{FF2B5EF4-FFF2-40B4-BE49-F238E27FC236}">
                <a16:creationId xmlns:a16="http://schemas.microsoft.com/office/drawing/2014/main" id="{2C331DD3-59E7-49EC-B3B6-B27A5807317B}"/>
              </a:ext>
            </a:extLst>
          </p:cNvPr>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2856454" y="1026879"/>
            <a:ext cx="6560987" cy="3402817"/>
          </a:xfrm>
        </p:spPr>
      </p:pic>
      <p:pic>
        <p:nvPicPr>
          <p:cNvPr id="10" name="Picture 2" descr="Vignan's Foundation for Science, Technology &amp; Research (Deemed to be  University)">
            <a:extLst>
              <a:ext uri="{FF2B5EF4-FFF2-40B4-BE49-F238E27FC236}">
                <a16:creationId xmlns:a16="http://schemas.microsoft.com/office/drawing/2014/main" id="{B7D43876-7ADD-4640-B9C7-695565C3857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729135" y="-34495"/>
            <a:ext cx="2462845" cy="9050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9477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4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7D4833-148C-46A2-8D22-3CB1CDCAE588}"/>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6C936136-562C-4248-ACF8-2A16E19AA6AF}"/>
              </a:ext>
            </a:extLst>
          </p:cNvPr>
          <p:cNvSpPr>
            <a:spLocks noGrp="1"/>
          </p:cNvSpPr>
          <p:nvPr>
            <p:ph idx="1"/>
          </p:nvPr>
        </p:nvSpPr>
        <p:spPr/>
        <p:txBody>
          <a:bodyPr/>
          <a:lstStyle/>
          <a:p>
            <a:endParaRPr lang="en-IN"/>
          </a:p>
        </p:txBody>
      </p:sp>
      <p:pic>
        <p:nvPicPr>
          <p:cNvPr id="4" name="Video 3">
            <a:extLst>
              <a:ext uri="{FF2B5EF4-FFF2-40B4-BE49-F238E27FC236}">
                <a16:creationId xmlns:a16="http://schemas.microsoft.com/office/drawing/2014/main" id="{D13ED86E-01AC-42F1-9E5F-ABDB7EE14A26}"/>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284" r="-1" b="-1"/>
          <a:stretch/>
        </p:blipFill>
        <p:spPr>
          <a:xfrm>
            <a:off x="20" y="11"/>
            <a:ext cx="12191980" cy="6857989"/>
          </a:xfrm>
          <a:prstGeom prst="rect">
            <a:avLst/>
          </a:prstGeom>
        </p:spPr>
      </p:pic>
      <p:sp>
        <p:nvSpPr>
          <p:cNvPr id="9" name="TextBox 8">
            <a:extLst>
              <a:ext uri="{FF2B5EF4-FFF2-40B4-BE49-F238E27FC236}">
                <a16:creationId xmlns:a16="http://schemas.microsoft.com/office/drawing/2014/main" id="{03835A40-52A7-4002-AA4D-D283D70A2997}"/>
              </a:ext>
            </a:extLst>
          </p:cNvPr>
          <p:cNvSpPr txBox="1"/>
          <p:nvPr/>
        </p:nvSpPr>
        <p:spPr>
          <a:xfrm>
            <a:off x="334392" y="1340527"/>
            <a:ext cx="11523215" cy="3785652"/>
          </a:xfrm>
          <a:prstGeom prst="rect">
            <a:avLst/>
          </a:prstGeom>
          <a:noFill/>
        </p:spPr>
        <p:txBody>
          <a:bodyPr wrap="square" rtlCol="0">
            <a:spAutoFit/>
          </a:bodyPr>
          <a:lstStyle/>
          <a:p>
            <a:pPr algn="just"/>
            <a:r>
              <a:rPr lang="en-IN" sz="2400" b="1" dirty="0">
                <a:solidFill>
                  <a:schemeClr val="bg1"/>
                </a:solidFill>
                <a:effectLst/>
                <a:latin typeface="Arial" panose="020B0604020202020204" pitchFamily="34" charset="0"/>
                <a:ea typeface="Cambria" panose="02040503050406030204" pitchFamily="18" charset="0"/>
                <a:cs typeface="Arial" panose="020B0604020202020204" pitchFamily="34" charset="0"/>
              </a:rPr>
              <a:t>In this project, </a:t>
            </a:r>
          </a:p>
          <a:p>
            <a:pPr marL="285750" indent="-285750" algn="just">
              <a:buFont typeface="Arial" panose="020B0604020202020204" pitchFamily="34" charset="0"/>
              <a:buChar char="•"/>
            </a:pPr>
            <a:r>
              <a:rPr lang="en-IN" sz="2400" b="1" dirty="0">
                <a:solidFill>
                  <a:schemeClr val="bg1"/>
                </a:solidFill>
                <a:latin typeface="Arial" panose="020B0604020202020204" pitchFamily="34" charset="0"/>
                <a:ea typeface="Cambria" panose="02040503050406030204" pitchFamily="18" charset="0"/>
                <a:cs typeface="Arial" panose="020B0604020202020204" pitchFamily="34" charset="0"/>
              </a:rPr>
              <a:t>O</a:t>
            </a:r>
            <a:r>
              <a:rPr lang="en-IN" sz="2400" b="1" dirty="0">
                <a:solidFill>
                  <a:schemeClr val="bg1"/>
                </a:solidFill>
                <a:effectLst/>
                <a:latin typeface="Arial" panose="020B0604020202020204" pitchFamily="34" charset="0"/>
                <a:ea typeface="Cambria" panose="02040503050406030204" pitchFamily="18" charset="0"/>
                <a:cs typeface="Arial" panose="020B0604020202020204" pitchFamily="34" charset="0"/>
              </a:rPr>
              <a:t>ur goal is to get a </a:t>
            </a:r>
            <a:r>
              <a:rPr lang="en-IN" sz="2400" b="1" dirty="0">
                <a:solidFill>
                  <a:srgbClr val="FFFF00"/>
                </a:solidFill>
                <a:effectLst/>
                <a:latin typeface="Arial" panose="020B0604020202020204" pitchFamily="34" charset="0"/>
                <a:ea typeface="Cambria" panose="02040503050406030204" pitchFamily="18" charset="0"/>
                <a:cs typeface="Arial" panose="020B0604020202020204" pitchFamily="34" charset="0"/>
              </a:rPr>
              <a:t>generator network </a:t>
            </a:r>
            <a:r>
              <a:rPr lang="en-IN" sz="2400" b="1" dirty="0">
                <a:solidFill>
                  <a:schemeClr val="bg1"/>
                </a:solidFill>
                <a:effectLst/>
                <a:latin typeface="Arial" panose="020B0604020202020204" pitchFamily="34" charset="0"/>
                <a:ea typeface="Cambria" panose="02040503050406030204" pitchFamily="18" charset="0"/>
                <a:cs typeface="Arial" panose="020B0604020202020204" pitchFamily="34" charset="0"/>
              </a:rPr>
              <a:t>to generate new images of faces that look as realistic as possible.</a:t>
            </a:r>
          </a:p>
          <a:p>
            <a:pPr marL="285750" indent="-285750" algn="just">
              <a:buFont typeface="Arial" panose="020B0604020202020204" pitchFamily="34" charset="0"/>
              <a:buChar char="•"/>
            </a:pPr>
            <a:r>
              <a:rPr lang="en-IN" sz="2400" b="1" dirty="0">
                <a:solidFill>
                  <a:schemeClr val="bg1"/>
                </a:solidFill>
                <a:effectLst/>
                <a:latin typeface="Arial" panose="020B0604020202020204" pitchFamily="34" charset="0"/>
                <a:ea typeface="Cambria" panose="02040503050406030204" pitchFamily="18" charset="0"/>
                <a:cs typeface="Arial" panose="020B0604020202020204" pitchFamily="34" charset="0"/>
              </a:rPr>
              <a:t>The project will be broken down into a series of tasks from loading in data to defining and training </a:t>
            </a:r>
            <a:r>
              <a:rPr lang="en-IN" sz="2400" b="1" dirty="0">
                <a:solidFill>
                  <a:srgbClr val="FFFF00"/>
                </a:solidFill>
                <a:effectLst/>
                <a:latin typeface="Arial" panose="020B0604020202020204" pitchFamily="34" charset="0"/>
                <a:ea typeface="Cambria" panose="02040503050406030204" pitchFamily="18" charset="0"/>
                <a:cs typeface="Arial" panose="020B0604020202020204" pitchFamily="34" charset="0"/>
              </a:rPr>
              <a:t>adversarial networks</a:t>
            </a:r>
            <a:r>
              <a:rPr lang="en-IN" sz="2400" b="1" dirty="0">
                <a:solidFill>
                  <a:schemeClr val="bg1"/>
                </a:solidFill>
                <a:effectLst/>
                <a:latin typeface="Arial" panose="020B0604020202020204" pitchFamily="34" charset="0"/>
                <a:ea typeface="Cambria" panose="02040503050406030204" pitchFamily="18" charset="0"/>
                <a:cs typeface="Arial" panose="020B0604020202020204" pitchFamily="34" charset="0"/>
              </a:rPr>
              <a:t>. </a:t>
            </a:r>
          </a:p>
          <a:p>
            <a:pPr marL="285750" indent="-285750" algn="just">
              <a:buFont typeface="Arial" panose="020B0604020202020204" pitchFamily="34" charset="0"/>
              <a:buChar char="•"/>
            </a:pPr>
            <a:r>
              <a:rPr lang="en-IN" sz="2400" b="1" dirty="0">
                <a:solidFill>
                  <a:schemeClr val="bg1"/>
                </a:solidFill>
                <a:effectLst/>
                <a:latin typeface="Arial" panose="020B0604020202020204" pitchFamily="34" charset="0"/>
                <a:ea typeface="Cambria" panose="02040503050406030204" pitchFamily="18" charset="0"/>
                <a:cs typeface="Arial" panose="020B0604020202020204" pitchFamily="34" charset="0"/>
              </a:rPr>
              <a:t>At the end, we will be able to visualize the results of our trained Generator to see how it performs</a:t>
            </a:r>
          </a:p>
          <a:p>
            <a:pPr marL="285750" indent="-285750" algn="just">
              <a:buFont typeface="Arial" panose="020B0604020202020204" pitchFamily="34" charset="0"/>
              <a:buChar char="•"/>
            </a:pPr>
            <a:r>
              <a:rPr lang="en-IN" sz="2400" b="1" dirty="0">
                <a:solidFill>
                  <a:schemeClr val="bg1"/>
                </a:solidFill>
                <a:effectLst/>
                <a:latin typeface="Arial" panose="020B0604020202020204" pitchFamily="34" charset="0"/>
                <a:ea typeface="Cambria" panose="02040503050406030204" pitchFamily="18" charset="0"/>
                <a:cs typeface="Arial" panose="020B0604020202020204" pitchFamily="34" charset="0"/>
              </a:rPr>
              <a:t>our generated samples should look like fairly realistic faces with small amounts of noise.</a:t>
            </a:r>
          </a:p>
          <a:p>
            <a:pPr marL="285750" indent="-285750">
              <a:buFont typeface="Arial" panose="020B0604020202020204" pitchFamily="34" charset="0"/>
              <a:buChar char="•"/>
            </a:pPr>
            <a:endParaRPr lang="en-IN" sz="2400" b="1" dirty="0">
              <a:solidFill>
                <a:schemeClr val="bg1"/>
              </a:solidFill>
              <a:latin typeface="Arial" panose="020B0604020202020204" pitchFamily="34" charset="0"/>
              <a:ea typeface="Cambria" panose="02040503050406030204" pitchFamily="18" charset="0"/>
              <a:cs typeface="Arial" panose="020B0604020202020204" pitchFamily="34" charset="0"/>
            </a:endParaRPr>
          </a:p>
        </p:txBody>
      </p:sp>
      <p:sp>
        <p:nvSpPr>
          <p:cNvPr id="10" name="TextBox 9">
            <a:extLst>
              <a:ext uri="{FF2B5EF4-FFF2-40B4-BE49-F238E27FC236}">
                <a16:creationId xmlns:a16="http://schemas.microsoft.com/office/drawing/2014/main" id="{3D8E97D8-FD46-4364-BE7A-25A04CB778E5}"/>
              </a:ext>
            </a:extLst>
          </p:cNvPr>
          <p:cNvSpPr txBox="1"/>
          <p:nvPr/>
        </p:nvSpPr>
        <p:spPr>
          <a:xfrm>
            <a:off x="334392" y="142043"/>
            <a:ext cx="11641585" cy="707886"/>
          </a:xfrm>
          <a:prstGeom prst="rect">
            <a:avLst/>
          </a:prstGeom>
          <a:noFill/>
        </p:spPr>
        <p:txBody>
          <a:bodyPr wrap="square" rtlCol="0">
            <a:spAutoFit/>
          </a:bodyPr>
          <a:lstStyle/>
          <a:p>
            <a:pPr algn="ctr"/>
            <a:r>
              <a:rPr lang="en-IN" sz="4000" b="1" dirty="0">
                <a:solidFill>
                  <a:schemeClr val="bg1"/>
                </a:solidFill>
              </a:rPr>
              <a:t>ABSTRACT</a:t>
            </a:r>
          </a:p>
        </p:txBody>
      </p:sp>
      <p:pic>
        <p:nvPicPr>
          <p:cNvPr id="11" name="Picture 2" descr="Vignan's Foundation for Science, Technology &amp; Research (Deemed to be  University)">
            <a:extLst>
              <a:ext uri="{FF2B5EF4-FFF2-40B4-BE49-F238E27FC236}">
                <a16:creationId xmlns:a16="http://schemas.microsoft.com/office/drawing/2014/main" id="{2440712C-AECD-4468-9E47-0D58DA55A91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29135" y="-7861"/>
            <a:ext cx="2462845" cy="9050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5641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4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48B2A-B168-4123-8ED2-0379698A93B6}"/>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B319E3C8-FF45-4D4D-934A-C0AA005A73CC}"/>
              </a:ext>
            </a:extLst>
          </p:cNvPr>
          <p:cNvSpPr>
            <a:spLocks noGrp="1"/>
          </p:cNvSpPr>
          <p:nvPr>
            <p:ph idx="1"/>
          </p:nvPr>
        </p:nvSpPr>
        <p:spPr/>
        <p:txBody>
          <a:bodyPr/>
          <a:lstStyle/>
          <a:p>
            <a:endParaRPr lang="en-IN"/>
          </a:p>
        </p:txBody>
      </p:sp>
      <p:pic>
        <p:nvPicPr>
          <p:cNvPr id="4" name="Video 3">
            <a:extLst>
              <a:ext uri="{FF2B5EF4-FFF2-40B4-BE49-F238E27FC236}">
                <a16:creationId xmlns:a16="http://schemas.microsoft.com/office/drawing/2014/main" id="{FF7082EC-A6E5-4E15-AE0E-A8A701776E92}"/>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284" r="-1" b="-1"/>
          <a:stretch/>
        </p:blipFill>
        <p:spPr>
          <a:xfrm>
            <a:off x="20" y="11"/>
            <a:ext cx="12191980" cy="6857989"/>
          </a:xfrm>
          <a:prstGeom prst="rect">
            <a:avLst/>
          </a:prstGeom>
        </p:spPr>
      </p:pic>
      <p:sp>
        <p:nvSpPr>
          <p:cNvPr id="5" name="TextBox 4">
            <a:extLst>
              <a:ext uri="{FF2B5EF4-FFF2-40B4-BE49-F238E27FC236}">
                <a16:creationId xmlns:a16="http://schemas.microsoft.com/office/drawing/2014/main" id="{C4033971-062C-48D6-9EC7-8E7F360A5AFD}"/>
              </a:ext>
            </a:extLst>
          </p:cNvPr>
          <p:cNvSpPr txBox="1"/>
          <p:nvPr/>
        </p:nvSpPr>
        <p:spPr>
          <a:xfrm>
            <a:off x="574089" y="1714481"/>
            <a:ext cx="11043821" cy="4154984"/>
          </a:xfrm>
          <a:prstGeom prst="rect">
            <a:avLst/>
          </a:prstGeom>
          <a:noFill/>
        </p:spPr>
        <p:txBody>
          <a:bodyPr wrap="square" rtlCol="0">
            <a:spAutoFit/>
          </a:bodyPr>
          <a:lstStyle/>
          <a:p>
            <a:pPr marL="342900" indent="-342900" algn="just">
              <a:buFont typeface="Arial" panose="020B0604020202020204" pitchFamily="34" charset="0"/>
              <a:buChar char="•"/>
            </a:pPr>
            <a:r>
              <a:rPr lang="en-IN" sz="2400" b="1" dirty="0">
                <a:solidFill>
                  <a:schemeClr val="bg1"/>
                </a:solidFill>
                <a:latin typeface="Arial" panose="020B0604020202020204" pitchFamily="34" charset="0"/>
                <a:cs typeface="Arial" panose="020B0604020202020204" pitchFamily="34" charset="0"/>
              </a:rPr>
              <a:t>We wi</a:t>
            </a:r>
            <a:r>
              <a:rPr lang="en-IN" sz="2400" b="1" i="0" dirty="0">
                <a:solidFill>
                  <a:schemeClr val="bg1"/>
                </a:solidFill>
                <a:effectLst/>
                <a:latin typeface="Arial" panose="020B0604020202020204" pitchFamily="34" charset="0"/>
                <a:cs typeface="Arial" panose="020B0604020202020204" pitchFamily="34" charset="0"/>
              </a:rPr>
              <a:t>ll be using the ”</a:t>
            </a:r>
            <a:r>
              <a:rPr lang="en-IN" sz="2400" b="1" i="0" dirty="0">
                <a:solidFill>
                  <a:srgbClr val="FFFF00"/>
                </a:solidFill>
                <a:effectLst/>
                <a:latin typeface="Arial" panose="020B0604020202020204" pitchFamily="34" charset="0"/>
                <a:cs typeface="Arial" panose="020B0604020202020204" pitchFamily="34" charset="0"/>
              </a:rPr>
              <a:t>Celeb faces Attributes</a:t>
            </a:r>
            <a:r>
              <a:rPr lang="en-IN" sz="2400" b="1" i="0" dirty="0">
                <a:solidFill>
                  <a:schemeClr val="bg1"/>
                </a:solidFill>
                <a:effectLst/>
                <a:latin typeface="Arial" panose="020B0604020202020204" pitchFamily="34" charset="0"/>
                <a:cs typeface="Arial" panose="020B0604020202020204" pitchFamily="34" charset="0"/>
              </a:rPr>
              <a:t>” Dataset to train our adversarial networks.</a:t>
            </a:r>
          </a:p>
          <a:p>
            <a:pPr marL="342900" indent="-342900" algn="just">
              <a:buFont typeface="Arial" panose="020B0604020202020204" pitchFamily="34" charset="0"/>
              <a:buChar char="•"/>
            </a:pPr>
            <a:r>
              <a:rPr lang="en-IN" sz="2400" b="1" i="0" dirty="0">
                <a:solidFill>
                  <a:schemeClr val="bg1"/>
                </a:solidFill>
                <a:effectLst/>
                <a:latin typeface="Arial" panose="020B0604020202020204" pitchFamily="34" charset="0"/>
                <a:cs typeface="Arial" panose="020B0604020202020204" pitchFamily="34" charset="0"/>
              </a:rPr>
              <a:t>This dataset is more complex than the number datasets (like MNIST or SVHN) we have been working with, and so, we should prepare to define deeper networks and train them for a longer time to get good results. It is suggested that you utilize a GPU for training.</a:t>
            </a:r>
          </a:p>
          <a:p>
            <a:pPr marL="342900" indent="-342900" algn="just">
              <a:buFont typeface="Arial" panose="020B0604020202020204" pitchFamily="34" charset="0"/>
              <a:buChar char="•"/>
            </a:pPr>
            <a:r>
              <a:rPr lang="en-IN" sz="2400" b="1" i="0" dirty="0">
                <a:solidFill>
                  <a:schemeClr val="bg1"/>
                </a:solidFill>
                <a:effectLst/>
                <a:latin typeface="Arial" panose="020B0604020202020204" pitchFamily="34" charset="0"/>
                <a:cs typeface="Arial" panose="020B0604020202020204" pitchFamily="34" charset="0"/>
              </a:rPr>
              <a:t>The “</a:t>
            </a:r>
            <a:r>
              <a:rPr lang="en-IN" sz="2400" b="1" i="0" dirty="0">
                <a:solidFill>
                  <a:srgbClr val="FFFF00"/>
                </a:solidFill>
                <a:effectLst/>
                <a:latin typeface="Arial" panose="020B0604020202020204" pitchFamily="34" charset="0"/>
                <a:cs typeface="Arial" panose="020B0604020202020204" pitchFamily="34" charset="0"/>
              </a:rPr>
              <a:t>CelebA</a:t>
            </a:r>
            <a:r>
              <a:rPr lang="en-IN" sz="2400" b="1" i="0" dirty="0">
                <a:solidFill>
                  <a:schemeClr val="bg1"/>
                </a:solidFill>
                <a:effectLst/>
                <a:latin typeface="Arial" panose="020B0604020202020204" pitchFamily="34" charset="0"/>
                <a:cs typeface="Arial" panose="020B0604020202020204" pitchFamily="34" charset="0"/>
              </a:rPr>
              <a:t>” dataset contains over </a:t>
            </a:r>
            <a:r>
              <a:rPr lang="en-IN" sz="2400" b="1" i="0" dirty="0">
                <a:solidFill>
                  <a:srgbClr val="FFFF00"/>
                </a:solidFill>
                <a:effectLst/>
                <a:latin typeface="Arial" panose="020B0604020202020204" pitchFamily="34" charset="0"/>
                <a:cs typeface="Arial" panose="020B0604020202020204" pitchFamily="34" charset="0"/>
              </a:rPr>
              <a:t>200,000 celebrity images </a:t>
            </a:r>
            <a:r>
              <a:rPr lang="en-IN" sz="2400" b="1" i="0" dirty="0">
                <a:solidFill>
                  <a:schemeClr val="bg1"/>
                </a:solidFill>
                <a:effectLst/>
                <a:latin typeface="Arial" panose="020B0604020202020204" pitchFamily="34" charset="0"/>
                <a:cs typeface="Arial" panose="020B0604020202020204" pitchFamily="34" charset="0"/>
              </a:rPr>
              <a:t>with annotations. Since you're going to be generating faces, you won't need the annotations, you'll only need the images. Note that these are </a:t>
            </a:r>
            <a:r>
              <a:rPr lang="en-IN" sz="2400" b="1" i="0" dirty="0" err="1">
                <a:solidFill>
                  <a:schemeClr val="bg1"/>
                </a:solidFill>
                <a:effectLst/>
                <a:latin typeface="Arial" panose="020B0604020202020204" pitchFamily="34" charset="0"/>
                <a:cs typeface="Arial" panose="020B0604020202020204" pitchFamily="34" charset="0"/>
              </a:rPr>
              <a:t>color</a:t>
            </a:r>
            <a:r>
              <a:rPr lang="en-IN" sz="2400" b="1" i="0" dirty="0">
                <a:solidFill>
                  <a:schemeClr val="bg1"/>
                </a:solidFill>
                <a:effectLst/>
                <a:latin typeface="Arial" panose="020B0604020202020204" pitchFamily="34" charset="0"/>
                <a:cs typeface="Arial" panose="020B0604020202020204" pitchFamily="34" charset="0"/>
              </a:rPr>
              <a:t> images with 3 </a:t>
            </a:r>
            <a:r>
              <a:rPr lang="en-IN" sz="2400" b="1" i="0" dirty="0" err="1">
                <a:solidFill>
                  <a:schemeClr val="bg1"/>
                </a:solidFill>
                <a:effectLst/>
                <a:latin typeface="Arial" panose="020B0604020202020204" pitchFamily="34" charset="0"/>
                <a:cs typeface="Arial" panose="020B0604020202020204" pitchFamily="34" charset="0"/>
              </a:rPr>
              <a:t>color</a:t>
            </a:r>
            <a:r>
              <a:rPr lang="en-IN" sz="2400" b="1" i="0" dirty="0">
                <a:solidFill>
                  <a:schemeClr val="bg1"/>
                </a:solidFill>
                <a:effectLst/>
                <a:latin typeface="Arial" panose="020B0604020202020204" pitchFamily="34" charset="0"/>
                <a:cs typeface="Arial" panose="020B0604020202020204" pitchFamily="34" charset="0"/>
              </a:rPr>
              <a:t> channels (RGB) each.</a:t>
            </a:r>
          </a:p>
          <a:p>
            <a:pPr marL="342900" indent="-342900">
              <a:buFont typeface="Arial" panose="020B0604020202020204" pitchFamily="34" charset="0"/>
              <a:buChar char="•"/>
            </a:pPr>
            <a:endParaRPr lang="en-IN" sz="2400" b="1" dirty="0">
              <a:solidFill>
                <a:schemeClr val="bg1"/>
              </a:solidFill>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B183C3A7-6FE7-4E68-90F8-15207F942706}"/>
              </a:ext>
            </a:extLst>
          </p:cNvPr>
          <p:cNvSpPr txBox="1"/>
          <p:nvPr/>
        </p:nvSpPr>
        <p:spPr>
          <a:xfrm>
            <a:off x="941033" y="365125"/>
            <a:ext cx="10515600" cy="646331"/>
          </a:xfrm>
          <a:prstGeom prst="rect">
            <a:avLst/>
          </a:prstGeom>
          <a:noFill/>
        </p:spPr>
        <p:txBody>
          <a:bodyPr wrap="square" rtlCol="0">
            <a:spAutoFit/>
          </a:bodyPr>
          <a:lstStyle/>
          <a:p>
            <a:r>
              <a:rPr lang="en-IN" sz="3600" b="1" dirty="0">
                <a:solidFill>
                  <a:schemeClr val="bg1"/>
                </a:solidFill>
              </a:rPr>
              <a:t>GETTING THE DATA</a:t>
            </a:r>
          </a:p>
        </p:txBody>
      </p:sp>
      <p:pic>
        <p:nvPicPr>
          <p:cNvPr id="7" name="Picture 2" descr="Vignan's Foundation for Science, Technology &amp; Research (Deemed to be  University)">
            <a:extLst>
              <a:ext uri="{FF2B5EF4-FFF2-40B4-BE49-F238E27FC236}">
                <a16:creationId xmlns:a16="http://schemas.microsoft.com/office/drawing/2014/main" id="{4A7DAEB7-384D-4DBE-B2B8-71CB5D31C64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29135" y="-16739"/>
            <a:ext cx="2462845" cy="9050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6951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4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68E0EE-9D36-4385-839A-F50F20875EBA}"/>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865E0982-9C70-4FD6-8B32-4184C1BBD8DF}"/>
              </a:ext>
            </a:extLst>
          </p:cNvPr>
          <p:cNvSpPr>
            <a:spLocks noGrp="1"/>
          </p:cNvSpPr>
          <p:nvPr>
            <p:ph idx="1"/>
          </p:nvPr>
        </p:nvSpPr>
        <p:spPr/>
        <p:txBody>
          <a:bodyPr/>
          <a:lstStyle/>
          <a:p>
            <a:endParaRPr lang="en-IN"/>
          </a:p>
        </p:txBody>
      </p:sp>
      <p:pic>
        <p:nvPicPr>
          <p:cNvPr id="4" name="Video 3">
            <a:extLst>
              <a:ext uri="{FF2B5EF4-FFF2-40B4-BE49-F238E27FC236}">
                <a16:creationId xmlns:a16="http://schemas.microsoft.com/office/drawing/2014/main" id="{A0177E0F-1227-4168-B6B9-E206424A6C6A}"/>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284" r="-1" b="-1"/>
          <a:stretch/>
        </p:blipFill>
        <p:spPr>
          <a:xfrm>
            <a:off x="20" y="11"/>
            <a:ext cx="12191980" cy="6857989"/>
          </a:xfrm>
          <a:prstGeom prst="rect">
            <a:avLst/>
          </a:prstGeom>
        </p:spPr>
      </p:pic>
      <p:sp>
        <p:nvSpPr>
          <p:cNvPr id="5" name="TextBox 4">
            <a:extLst>
              <a:ext uri="{FF2B5EF4-FFF2-40B4-BE49-F238E27FC236}">
                <a16:creationId xmlns:a16="http://schemas.microsoft.com/office/drawing/2014/main" id="{A9A03A7F-8570-4A6C-8FD0-5C481E42A1A5}"/>
              </a:ext>
            </a:extLst>
          </p:cNvPr>
          <p:cNvSpPr txBox="1"/>
          <p:nvPr/>
        </p:nvSpPr>
        <p:spPr>
          <a:xfrm>
            <a:off x="352147" y="1577067"/>
            <a:ext cx="11487705" cy="1938992"/>
          </a:xfrm>
          <a:prstGeom prst="rect">
            <a:avLst/>
          </a:prstGeom>
          <a:noFill/>
        </p:spPr>
        <p:txBody>
          <a:bodyPr wrap="square" rtlCol="0">
            <a:spAutoFit/>
          </a:bodyPr>
          <a:lstStyle/>
          <a:p>
            <a:pPr marL="342900" indent="-342900">
              <a:buFont typeface="Arial" panose="020B0604020202020204" pitchFamily="34" charset="0"/>
              <a:buChar char="•"/>
            </a:pPr>
            <a:r>
              <a:rPr lang="en-IN" sz="2400" b="0" i="0" dirty="0">
                <a:solidFill>
                  <a:schemeClr val="bg1"/>
                </a:solidFill>
                <a:effectLst/>
                <a:latin typeface="Arial" panose="020B0604020202020204" pitchFamily="34" charset="0"/>
                <a:cs typeface="Arial" panose="020B0604020202020204" pitchFamily="34" charset="0"/>
              </a:rPr>
              <a:t>Since the project's main focus is on building the GANs, we have done some of the pre-processing here. </a:t>
            </a:r>
          </a:p>
          <a:p>
            <a:pPr marL="342900" indent="-342900">
              <a:buFont typeface="Arial" panose="020B0604020202020204" pitchFamily="34" charset="0"/>
              <a:buChar char="•"/>
            </a:pPr>
            <a:r>
              <a:rPr lang="en-IN" sz="2400" b="0" i="0" dirty="0">
                <a:solidFill>
                  <a:schemeClr val="bg1"/>
                </a:solidFill>
                <a:effectLst/>
                <a:latin typeface="Arial" panose="020B0604020202020204" pitchFamily="34" charset="0"/>
                <a:cs typeface="Arial" panose="020B0604020202020204" pitchFamily="34" charset="0"/>
              </a:rPr>
              <a:t>Each of the CelebA images has been cropped to remove parts of the image that don't include a face, then resized down to </a:t>
            </a:r>
            <a:r>
              <a:rPr lang="en-IN" sz="2400" b="0" i="0" dirty="0">
                <a:solidFill>
                  <a:srgbClr val="FFFF00"/>
                </a:solidFill>
                <a:effectLst/>
                <a:latin typeface="Arial" panose="020B0604020202020204" pitchFamily="34" charset="0"/>
                <a:cs typeface="Arial" panose="020B0604020202020204" pitchFamily="34" charset="0"/>
              </a:rPr>
              <a:t>64x64x3 NumPy images</a:t>
            </a:r>
            <a:r>
              <a:rPr lang="en-IN" sz="2400" b="0" i="0" dirty="0">
                <a:solidFill>
                  <a:schemeClr val="bg1"/>
                </a:solidFill>
                <a:effectLst/>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r>
              <a:rPr lang="en-IN" sz="2400" b="0" i="0" dirty="0">
                <a:solidFill>
                  <a:schemeClr val="bg1"/>
                </a:solidFill>
                <a:effectLst/>
                <a:latin typeface="Arial" panose="020B0604020202020204" pitchFamily="34" charset="0"/>
                <a:cs typeface="Arial" panose="020B0604020202020204" pitchFamily="34" charset="0"/>
              </a:rPr>
              <a:t>Some sample data is show below.</a:t>
            </a:r>
            <a:endParaRPr lang="en-IN" sz="2400" dirty="0">
              <a:solidFill>
                <a:schemeClr val="bg1"/>
              </a:solidFill>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2ED8C45D-2133-4A99-8A87-691881B3768C}"/>
              </a:ext>
            </a:extLst>
          </p:cNvPr>
          <p:cNvSpPr txBox="1"/>
          <p:nvPr/>
        </p:nvSpPr>
        <p:spPr>
          <a:xfrm>
            <a:off x="257452" y="365125"/>
            <a:ext cx="11683014" cy="646331"/>
          </a:xfrm>
          <a:prstGeom prst="rect">
            <a:avLst/>
          </a:prstGeom>
          <a:noFill/>
        </p:spPr>
        <p:txBody>
          <a:bodyPr wrap="square" rtlCol="0">
            <a:spAutoFit/>
          </a:bodyPr>
          <a:lstStyle/>
          <a:p>
            <a:r>
              <a:rPr lang="en-IN" sz="3600" b="1" dirty="0">
                <a:solidFill>
                  <a:schemeClr val="bg1"/>
                </a:solidFill>
                <a:latin typeface="Arial" panose="020B0604020202020204" pitchFamily="34" charset="0"/>
                <a:cs typeface="Arial" panose="020B0604020202020204" pitchFamily="34" charset="0"/>
              </a:rPr>
              <a:t>PREPROCESSING</a:t>
            </a:r>
          </a:p>
        </p:txBody>
      </p:sp>
      <p:pic>
        <p:nvPicPr>
          <p:cNvPr id="8" name="Picture 7">
            <a:extLst>
              <a:ext uri="{FF2B5EF4-FFF2-40B4-BE49-F238E27FC236}">
                <a16:creationId xmlns:a16="http://schemas.microsoft.com/office/drawing/2014/main" id="{663EC3FC-87E3-4675-8846-2D38A171EF3C}"/>
              </a:ext>
            </a:extLst>
          </p:cNvPr>
          <p:cNvPicPr>
            <a:picLocks noChangeAspect="1"/>
          </p:cNvPicPr>
          <p:nvPr/>
        </p:nvPicPr>
        <p:blipFill rotWithShape="1">
          <a:blip r:embed="rId5"/>
          <a:srcRect l="29417" t="48802" r="28277" b="27379"/>
          <a:stretch/>
        </p:blipFill>
        <p:spPr>
          <a:xfrm>
            <a:off x="2414725" y="4161585"/>
            <a:ext cx="6990512" cy="2213862"/>
          </a:xfrm>
          <a:prstGeom prst="rect">
            <a:avLst/>
          </a:prstGeom>
        </p:spPr>
      </p:pic>
      <p:pic>
        <p:nvPicPr>
          <p:cNvPr id="9" name="Picture 2" descr="Vignan's Foundation for Science, Technology &amp; Research (Deemed to be  University)">
            <a:extLst>
              <a:ext uri="{FF2B5EF4-FFF2-40B4-BE49-F238E27FC236}">
                <a16:creationId xmlns:a16="http://schemas.microsoft.com/office/drawing/2014/main" id="{01FD7A26-BA59-4339-8BCC-F55404D1894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729135" y="-16739"/>
            <a:ext cx="2462845" cy="9050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1997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4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5CDDB2-A10A-4FB0-A304-6060F200445D}"/>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DC2BC825-F7CE-4FD0-83D0-09DCED34C38B}"/>
              </a:ext>
            </a:extLst>
          </p:cNvPr>
          <p:cNvSpPr>
            <a:spLocks noGrp="1"/>
          </p:cNvSpPr>
          <p:nvPr>
            <p:ph idx="1"/>
          </p:nvPr>
        </p:nvSpPr>
        <p:spPr/>
        <p:txBody>
          <a:bodyPr/>
          <a:lstStyle/>
          <a:p>
            <a:endParaRPr lang="en-IN"/>
          </a:p>
        </p:txBody>
      </p:sp>
      <p:pic>
        <p:nvPicPr>
          <p:cNvPr id="4" name="Video 3">
            <a:extLst>
              <a:ext uri="{FF2B5EF4-FFF2-40B4-BE49-F238E27FC236}">
                <a16:creationId xmlns:a16="http://schemas.microsoft.com/office/drawing/2014/main" id="{8EB52C76-466B-4969-8C60-A86F7925ABA0}"/>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284" r="-1" b="-1"/>
          <a:stretch/>
        </p:blipFill>
        <p:spPr>
          <a:xfrm>
            <a:off x="0" y="11"/>
            <a:ext cx="12191980" cy="6857989"/>
          </a:xfrm>
          <a:prstGeom prst="rect">
            <a:avLst/>
          </a:prstGeom>
        </p:spPr>
      </p:pic>
      <p:sp>
        <p:nvSpPr>
          <p:cNvPr id="5" name="TextBox 4">
            <a:extLst>
              <a:ext uri="{FF2B5EF4-FFF2-40B4-BE49-F238E27FC236}">
                <a16:creationId xmlns:a16="http://schemas.microsoft.com/office/drawing/2014/main" id="{B217577B-DB80-4EA3-961E-4F07A7FE2245}"/>
              </a:ext>
            </a:extLst>
          </p:cNvPr>
          <p:cNvSpPr txBox="1"/>
          <p:nvPr/>
        </p:nvSpPr>
        <p:spPr>
          <a:xfrm>
            <a:off x="491231" y="1027906"/>
            <a:ext cx="11061577" cy="3539430"/>
          </a:xfrm>
          <a:prstGeom prst="rect">
            <a:avLst/>
          </a:prstGeom>
          <a:noFill/>
        </p:spPr>
        <p:txBody>
          <a:bodyPr wrap="square" rtlCol="0">
            <a:spAutoFit/>
          </a:bodyPr>
          <a:lstStyle/>
          <a:p>
            <a:r>
              <a:rPr lang="en-IN" sz="3200" b="1" dirty="0">
                <a:solidFill>
                  <a:schemeClr val="bg1"/>
                </a:solidFill>
                <a:latin typeface="Arial" panose="020B0604020202020204" pitchFamily="34" charset="0"/>
                <a:cs typeface="Arial" panose="020B0604020202020204" pitchFamily="34" charset="0"/>
              </a:rPr>
              <a:t>DATA LOADER</a:t>
            </a:r>
          </a:p>
          <a:p>
            <a:endParaRPr lang="en-IN" sz="2400" b="1" dirty="0">
              <a:solidFill>
                <a:schemeClr val="bg1"/>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400" b="1" dirty="0">
                <a:solidFill>
                  <a:schemeClr val="bg1"/>
                </a:solidFill>
                <a:latin typeface="Arial" panose="020B0604020202020204" pitchFamily="34" charset="0"/>
                <a:cs typeface="Arial" panose="020B0604020202020204" pitchFamily="34" charset="0"/>
              </a:rPr>
              <a:t>Our images should be square, Tensor images of size </a:t>
            </a:r>
            <a:r>
              <a:rPr lang="en-IN" sz="2400" b="1" dirty="0">
                <a:solidFill>
                  <a:srgbClr val="FFFF00"/>
                </a:solidFill>
                <a:latin typeface="Arial" panose="020B0604020202020204" pitchFamily="34" charset="0"/>
                <a:cs typeface="Arial" panose="020B0604020202020204" pitchFamily="34" charset="0"/>
              </a:rPr>
              <a:t>image_size x image_size </a:t>
            </a:r>
            <a:r>
              <a:rPr lang="en-IN" sz="2400" b="1" dirty="0">
                <a:solidFill>
                  <a:schemeClr val="bg1"/>
                </a:solidFill>
                <a:latin typeface="Arial" panose="020B0604020202020204" pitchFamily="34" charset="0"/>
                <a:cs typeface="Arial" panose="020B0604020202020204" pitchFamily="34" charset="0"/>
              </a:rPr>
              <a:t>in the x and y dimension.</a:t>
            </a:r>
          </a:p>
          <a:p>
            <a:pPr marL="342900" indent="-342900">
              <a:buFont typeface="Arial" panose="020B0604020202020204" pitchFamily="34" charset="0"/>
              <a:buChar char="•"/>
            </a:pPr>
            <a:r>
              <a:rPr lang="en-IN" sz="2400" b="1" dirty="0">
                <a:solidFill>
                  <a:schemeClr val="bg1"/>
                </a:solidFill>
                <a:latin typeface="Arial" panose="020B0604020202020204" pitchFamily="34" charset="0"/>
                <a:cs typeface="Arial" panose="020B0604020202020204" pitchFamily="34" charset="0"/>
              </a:rPr>
              <a:t>Our function should return a </a:t>
            </a:r>
            <a:r>
              <a:rPr lang="en-IN" sz="2400" b="1" dirty="0">
                <a:solidFill>
                  <a:srgbClr val="FFFF00"/>
                </a:solidFill>
                <a:latin typeface="Arial" panose="020B0604020202020204" pitchFamily="34" charset="0"/>
                <a:cs typeface="Arial" panose="020B0604020202020204" pitchFamily="34" charset="0"/>
              </a:rPr>
              <a:t>Data Loader </a:t>
            </a:r>
            <a:r>
              <a:rPr lang="en-IN" sz="2400" b="1" dirty="0">
                <a:solidFill>
                  <a:schemeClr val="bg1"/>
                </a:solidFill>
                <a:latin typeface="Arial" panose="020B0604020202020204" pitchFamily="34" charset="0"/>
                <a:cs typeface="Arial" panose="020B0604020202020204" pitchFamily="34" charset="0"/>
              </a:rPr>
              <a:t>that shuffles and batches these Tensor images.</a:t>
            </a:r>
          </a:p>
          <a:p>
            <a:pPr marL="342900" indent="-342900">
              <a:buFont typeface="Arial" panose="020B0604020202020204" pitchFamily="34" charset="0"/>
              <a:buChar char="•"/>
            </a:pPr>
            <a:r>
              <a:rPr lang="en-IN" sz="2400" b="1" dirty="0">
                <a:solidFill>
                  <a:schemeClr val="bg1"/>
                </a:solidFill>
                <a:latin typeface="Arial" panose="020B0604020202020204" pitchFamily="34" charset="0"/>
                <a:cs typeface="Arial" panose="020B0604020202020204" pitchFamily="34" charset="0"/>
              </a:rPr>
              <a:t>You can decide on any reasonable </a:t>
            </a:r>
            <a:r>
              <a:rPr lang="en-IN" sz="2400" b="1" dirty="0">
                <a:solidFill>
                  <a:srgbClr val="FFFF00"/>
                </a:solidFill>
                <a:latin typeface="Arial" panose="020B0604020202020204" pitchFamily="34" charset="0"/>
                <a:cs typeface="Arial" panose="020B0604020202020204" pitchFamily="34" charset="0"/>
              </a:rPr>
              <a:t>batch_size </a:t>
            </a:r>
            <a:r>
              <a:rPr lang="en-IN" sz="2400" b="1" dirty="0">
                <a:solidFill>
                  <a:schemeClr val="bg1"/>
                </a:solidFill>
                <a:latin typeface="Arial" panose="020B0604020202020204" pitchFamily="34" charset="0"/>
                <a:cs typeface="Arial" panose="020B0604020202020204" pitchFamily="34" charset="0"/>
              </a:rPr>
              <a:t>parameter</a:t>
            </a:r>
          </a:p>
          <a:p>
            <a:pPr marL="342900" indent="-342900">
              <a:buFont typeface="Arial" panose="020B0604020202020204" pitchFamily="34" charset="0"/>
              <a:buChar char="•"/>
            </a:pPr>
            <a:r>
              <a:rPr lang="en-IN" sz="2400" b="1" dirty="0">
                <a:solidFill>
                  <a:schemeClr val="bg1"/>
                </a:solidFill>
                <a:latin typeface="Arial" panose="020B0604020202020204" pitchFamily="34" charset="0"/>
                <a:cs typeface="Arial" panose="020B0604020202020204" pitchFamily="34" charset="0"/>
              </a:rPr>
              <a:t>Your image_size must be 32. Resizing the data to a smaller size will make for faster training, while still creating convincing images of faces!</a:t>
            </a:r>
          </a:p>
        </p:txBody>
      </p:sp>
      <p:pic>
        <p:nvPicPr>
          <p:cNvPr id="13" name="Picture 2" descr="Vignan's Foundation for Science, Technology &amp; Research (Deemed to be  University)">
            <a:extLst>
              <a:ext uri="{FF2B5EF4-FFF2-40B4-BE49-F238E27FC236}">
                <a16:creationId xmlns:a16="http://schemas.microsoft.com/office/drawing/2014/main" id="{2D254E8B-7239-4337-AFDF-BE6387D877C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29135" y="-7861"/>
            <a:ext cx="2462845" cy="9050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252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4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808196-DAF1-425A-BCBE-1D3A61438779}"/>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F1AA4C56-6039-41B3-90A5-E707EFDF5EBF}"/>
              </a:ext>
            </a:extLst>
          </p:cNvPr>
          <p:cNvSpPr>
            <a:spLocks noGrp="1"/>
          </p:cNvSpPr>
          <p:nvPr>
            <p:ph idx="1"/>
          </p:nvPr>
        </p:nvSpPr>
        <p:spPr/>
        <p:txBody>
          <a:bodyPr/>
          <a:lstStyle/>
          <a:p>
            <a:endParaRPr lang="en-IN"/>
          </a:p>
        </p:txBody>
      </p:sp>
      <p:pic>
        <p:nvPicPr>
          <p:cNvPr id="4" name="Video 3">
            <a:extLst>
              <a:ext uri="{FF2B5EF4-FFF2-40B4-BE49-F238E27FC236}">
                <a16:creationId xmlns:a16="http://schemas.microsoft.com/office/drawing/2014/main" id="{24D13513-7B48-471F-9C0F-C57873A1AE08}"/>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284" r="-1" b="-1"/>
          <a:stretch/>
        </p:blipFill>
        <p:spPr>
          <a:xfrm>
            <a:off x="20" y="11"/>
            <a:ext cx="12191980" cy="6857989"/>
          </a:xfrm>
          <a:prstGeom prst="rect">
            <a:avLst/>
          </a:prstGeom>
        </p:spPr>
      </p:pic>
      <p:pic>
        <p:nvPicPr>
          <p:cNvPr id="6" name="Picture 5">
            <a:extLst>
              <a:ext uri="{FF2B5EF4-FFF2-40B4-BE49-F238E27FC236}">
                <a16:creationId xmlns:a16="http://schemas.microsoft.com/office/drawing/2014/main" id="{A1FFC615-9059-4E99-AAD7-19C4D1B9F636}"/>
              </a:ext>
            </a:extLst>
          </p:cNvPr>
          <p:cNvPicPr>
            <a:picLocks noChangeAspect="1"/>
          </p:cNvPicPr>
          <p:nvPr/>
        </p:nvPicPr>
        <p:blipFill rotWithShape="1">
          <a:blip r:embed="rId5"/>
          <a:srcRect l="15655" t="48285" r="14369" b="24401"/>
          <a:stretch/>
        </p:blipFill>
        <p:spPr>
          <a:xfrm>
            <a:off x="1255081" y="4438711"/>
            <a:ext cx="8531441" cy="1873189"/>
          </a:xfrm>
          <a:prstGeom prst="rect">
            <a:avLst/>
          </a:prstGeom>
        </p:spPr>
      </p:pic>
      <p:sp>
        <p:nvSpPr>
          <p:cNvPr id="7" name="TextBox 6">
            <a:extLst>
              <a:ext uri="{FF2B5EF4-FFF2-40B4-BE49-F238E27FC236}">
                <a16:creationId xmlns:a16="http://schemas.microsoft.com/office/drawing/2014/main" id="{AD176DC0-2570-4E93-A978-E562B333AC83}"/>
              </a:ext>
            </a:extLst>
          </p:cNvPr>
          <p:cNvSpPr txBox="1"/>
          <p:nvPr/>
        </p:nvSpPr>
        <p:spPr>
          <a:xfrm>
            <a:off x="399495" y="423216"/>
            <a:ext cx="10804125" cy="2308324"/>
          </a:xfrm>
          <a:prstGeom prst="rect">
            <a:avLst/>
          </a:prstGeom>
          <a:noFill/>
        </p:spPr>
        <p:txBody>
          <a:bodyPr wrap="square" rtlCol="0">
            <a:spAutoFit/>
          </a:bodyPr>
          <a:lstStyle/>
          <a:p>
            <a:pPr marL="342900" indent="-342900">
              <a:buFont typeface="Arial" panose="020B0604020202020204" pitchFamily="34" charset="0"/>
              <a:buChar char="•"/>
            </a:pPr>
            <a:r>
              <a:rPr lang="en-IN" sz="2400" b="1" dirty="0">
                <a:solidFill>
                  <a:schemeClr val="bg1"/>
                </a:solidFill>
                <a:latin typeface="Arial" panose="020B0604020202020204" pitchFamily="34" charset="0"/>
                <a:cs typeface="Arial" panose="020B0604020202020204" pitchFamily="34" charset="0"/>
              </a:rPr>
              <a:t>Next, we can view some images. We should seen square images of </a:t>
            </a:r>
            <a:r>
              <a:rPr lang="en-IN" sz="2400" b="1" dirty="0">
                <a:solidFill>
                  <a:srgbClr val="FFFF00"/>
                </a:solidFill>
                <a:latin typeface="Arial" panose="020B0604020202020204" pitchFamily="34" charset="0"/>
                <a:cs typeface="Arial" panose="020B0604020202020204" pitchFamily="34" charset="0"/>
              </a:rPr>
              <a:t>somewhat-</a:t>
            </a:r>
            <a:r>
              <a:rPr lang="en-IN" sz="2400" b="1" dirty="0" err="1">
                <a:solidFill>
                  <a:srgbClr val="FFFF00"/>
                </a:solidFill>
                <a:latin typeface="Arial" panose="020B0604020202020204" pitchFamily="34" charset="0"/>
                <a:cs typeface="Arial" panose="020B0604020202020204" pitchFamily="34" charset="0"/>
              </a:rPr>
              <a:t>centered</a:t>
            </a:r>
            <a:r>
              <a:rPr lang="en-IN" sz="2400" b="1" dirty="0">
                <a:solidFill>
                  <a:schemeClr val="bg1"/>
                </a:solidFill>
                <a:latin typeface="Arial" panose="020B0604020202020204" pitchFamily="34" charset="0"/>
                <a:cs typeface="Arial" panose="020B0604020202020204" pitchFamily="34" charset="0"/>
              </a:rPr>
              <a:t> faces.</a:t>
            </a:r>
          </a:p>
          <a:p>
            <a:pPr marL="342900" indent="-342900">
              <a:buFont typeface="Arial" panose="020B0604020202020204" pitchFamily="34" charset="0"/>
              <a:buChar char="•"/>
            </a:pPr>
            <a:endParaRPr lang="en-IN" sz="2400" b="1" dirty="0">
              <a:solidFill>
                <a:schemeClr val="bg1"/>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sz="2400" b="1" dirty="0">
                <a:solidFill>
                  <a:schemeClr val="bg1"/>
                </a:solidFill>
                <a:latin typeface="Arial" panose="020B0604020202020204" pitchFamily="34" charset="0"/>
                <a:cs typeface="Arial" panose="020B0604020202020204" pitchFamily="34" charset="0"/>
              </a:rPr>
              <a:t>Note: We need to convert the </a:t>
            </a:r>
            <a:r>
              <a:rPr lang="en-IN" sz="2400" b="1" dirty="0">
                <a:solidFill>
                  <a:srgbClr val="FFFF00"/>
                </a:solidFill>
                <a:latin typeface="Arial" panose="020B0604020202020204" pitchFamily="34" charset="0"/>
                <a:cs typeface="Arial" panose="020B0604020202020204" pitchFamily="34" charset="0"/>
              </a:rPr>
              <a:t>Tensor images</a:t>
            </a:r>
            <a:r>
              <a:rPr lang="en-IN" sz="2400" b="1" dirty="0">
                <a:solidFill>
                  <a:schemeClr val="bg1"/>
                </a:solidFill>
                <a:latin typeface="Arial" panose="020B0604020202020204" pitchFamily="34" charset="0"/>
                <a:cs typeface="Arial" panose="020B0604020202020204" pitchFamily="34" charset="0"/>
              </a:rPr>
              <a:t> into a </a:t>
            </a:r>
            <a:r>
              <a:rPr lang="en-IN" sz="2400" b="1" dirty="0">
                <a:solidFill>
                  <a:srgbClr val="FFFF00"/>
                </a:solidFill>
                <a:latin typeface="Arial" panose="020B0604020202020204" pitchFamily="34" charset="0"/>
                <a:cs typeface="Arial" panose="020B0604020202020204" pitchFamily="34" charset="0"/>
              </a:rPr>
              <a:t>NumPy type </a:t>
            </a:r>
            <a:r>
              <a:rPr lang="en-IN" sz="2400" b="1" dirty="0">
                <a:solidFill>
                  <a:schemeClr val="bg1"/>
                </a:solidFill>
                <a:latin typeface="Arial" panose="020B0604020202020204" pitchFamily="34" charset="0"/>
                <a:cs typeface="Arial" panose="020B0604020202020204" pitchFamily="34" charset="0"/>
              </a:rPr>
              <a:t>and transpose the dimensions to correctly display an image, suggested </a:t>
            </a:r>
            <a:r>
              <a:rPr lang="en-IN" sz="2400" b="1" dirty="0" err="1">
                <a:solidFill>
                  <a:srgbClr val="FFFF00"/>
                </a:solidFill>
                <a:latin typeface="Arial" panose="020B0604020202020204" pitchFamily="34" charset="0"/>
                <a:cs typeface="Arial" panose="020B0604020202020204" pitchFamily="34" charset="0"/>
              </a:rPr>
              <a:t>imshow</a:t>
            </a:r>
            <a:r>
              <a:rPr lang="en-IN" sz="2400" b="1" dirty="0">
                <a:solidFill>
                  <a:schemeClr val="bg1"/>
                </a:solidFill>
                <a:latin typeface="Arial" panose="020B0604020202020204" pitchFamily="34" charset="0"/>
                <a:cs typeface="Arial" panose="020B0604020202020204" pitchFamily="34" charset="0"/>
              </a:rPr>
              <a:t> code is below, but it may not be perfect.</a:t>
            </a:r>
          </a:p>
        </p:txBody>
      </p:sp>
      <p:sp>
        <p:nvSpPr>
          <p:cNvPr id="10" name="Rectangle 9">
            <a:extLst>
              <a:ext uri="{FF2B5EF4-FFF2-40B4-BE49-F238E27FC236}">
                <a16:creationId xmlns:a16="http://schemas.microsoft.com/office/drawing/2014/main" id="{599A3AA3-BB24-488E-A28F-1A7B41AE8439}"/>
              </a:ext>
            </a:extLst>
          </p:cNvPr>
          <p:cNvSpPr/>
          <p:nvPr/>
        </p:nvSpPr>
        <p:spPr>
          <a:xfrm>
            <a:off x="2746530" y="2866477"/>
            <a:ext cx="5234495" cy="1438182"/>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1800" b="1" dirty="0">
                <a:solidFill>
                  <a:schemeClr val="bg1"/>
                </a:solidFill>
                <a:latin typeface="Arial" panose="020B0604020202020204" pitchFamily="34" charset="0"/>
                <a:cs typeface="Arial" panose="020B0604020202020204" pitchFamily="34" charset="0"/>
              </a:rPr>
              <a:t>def </a:t>
            </a:r>
            <a:r>
              <a:rPr lang="en-IN" sz="1800" b="1" dirty="0" err="1">
                <a:solidFill>
                  <a:schemeClr val="bg1"/>
                </a:solidFill>
                <a:latin typeface="Arial" panose="020B0604020202020204" pitchFamily="34" charset="0"/>
                <a:cs typeface="Arial" panose="020B0604020202020204" pitchFamily="34" charset="0"/>
              </a:rPr>
              <a:t>imshow</a:t>
            </a:r>
            <a:r>
              <a:rPr lang="en-IN" sz="1800" b="1" dirty="0">
                <a:solidFill>
                  <a:schemeClr val="bg1"/>
                </a:solidFill>
                <a:latin typeface="Arial" panose="020B0604020202020204" pitchFamily="34" charset="0"/>
                <a:cs typeface="Arial" panose="020B0604020202020204" pitchFamily="34" charset="0"/>
              </a:rPr>
              <a:t>(</a:t>
            </a:r>
            <a:r>
              <a:rPr lang="en-IN" sz="1800" b="1" dirty="0" err="1">
                <a:solidFill>
                  <a:schemeClr val="bg1"/>
                </a:solidFill>
                <a:latin typeface="Arial" panose="020B0604020202020204" pitchFamily="34" charset="0"/>
                <a:cs typeface="Arial" panose="020B0604020202020204" pitchFamily="34" charset="0"/>
              </a:rPr>
              <a:t>img</a:t>
            </a:r>
            <a:r>
              <a:rPr lang="en-IN" sz="1800" b="1" dirty="0">
                <a:solidFill>
                  <a:schemeClr val="bg1"/>
                </a:solidFill>
                <a:latin typeface="Arial" panose="020B0604020202020204" pitchFamily="34" charset="0"/>
                <a:cs typeface="Arial" panose="020B0604020202020204" pitchFamily="34" charset="0"/>
              </a:rPr>
              <a:t>):</a:t>
            </a:r>
          </a:p>
          <a:p>
            <a:r>
              <a:rPr lang="en-IN" sz="1800" b="1" dirty="0">
                <a:solidFill>
                  <a:schemeClr val="bg1"/>
                </a:solidFill>
                <a:latin typeface="Arial" panose="020B0604020202020204" pitchFamily="34" charset="0"/>
                <a:cs typeface="Arial" panose="020B0604020202020204" pitchFamily="34" charset="0"/>
              </a:rPr>
              <a:t>    </a:t>
            </a:r>
            <a:r>
              <a:rPr lang="en-IN" sz="1800" b="1" dirty="0" err="1">
                <a:solidFill>
                  <a:schemeClr val="bg1"/>
                </a:solidFill>
                <a:latin typeface="Arial" panose="020B0604020202020204" pitchFamily="34" charset="0"/>
                <a:cs typeface="Arial" panose="020B0604020202020204" pitchFamily="34" charset="0"/>
              </a:rPr>
              <a:t>npimg</a:t>
            </a:r>
            <a:r>
              <a:rPr lang="en-IN" sz="1800" b="1" dirty="0">
                <a:solidFill>
                  <a:schemeClr val="bg1"/>
                </a:solidFill>
                <a:latin typeface="Arial" panose="020B0604020202020204" pitchFamily="34" charset="0"/>
                <a:cs typeface="Arial" panose="020B0604020202020204" pitchFamily="34" charset="0"/>
              </a:rPr>
              <a:t> = </a:t>
            </a:r>
            <a:r>
              <a:rPr lang="en-IN" sz="1800" b="1" dirty="0" err="1">
                <a:solidFill>
                  <a:schemeClr val="bg1"/>
                </a:solidFill>
                <a:latin typeface="Arial" panose="020B0604020202020204" pitchFamily="34" charset="0"/>
                <a:cs typeface="Arial" panose="020B0604020202020204" pitchFamily="34" charset="0"/>
              </a:rPr>
              <a:t>img.numpy</a:t>
            </a:r>
            <a:r>
              <a:rPr lang="en-IN" sz="1800" b="1" dirty="0">
                <a:solidFill>
                  <a:schemeClr val="bg1"/>
                </a:solidFill>
                <a:latin typeface="Arial" panose="020B0604020202020204" pitchFamily="34" charset="0"/>
                <a:cs typeface="Arial" panose="020B0604020202020204" pitchFamily="34" charset="0"/>
              </a:rPr>
              <a:t>()</a:t>
            </a:r>
          </a:p>
          <a:p>
            <a:r>
              <a:rPr lang="en-IN" sz="1800" b="1" dirty="0">
                <a:solidFill>
                  <a:schemeClr val="bg1"/>
                </a:solidFill>
                <a:latin typeface="Arial" panose="020B0604020202020204" pitchFamily="34" charset="0"/>
                <a:cs typeface="Arial" panose="020B0604020202020204" pitchFamily="34" charset="0"/>
              </a:rPr>
              <a:t>    </a:t>
            </a:r>
            <a:r>
              <a:rPr lang="en-IN" sz="1800" b="1" dirty="0" err="1">
                <a:solidFill>
                  <a:schemeClr val="bg1"/>
                </a:solidFill>
                <a:latin typeface="Arial" panose="020B0604020202020204" pitchFamily="34" charset="0"/>
                <a:cs typeface="Arial" panose="020B0604020202020204" pitchFamily="34" charset="0"/>
              </a:rPr>
              <a:t>plt.imshow</a:t>
            </a:r>
            <a:r>
              <a:rPr lang="en-IN" sz="1800" b="1" dirty="0">
                <a:solidFill>
                  <a:schemeClr val="bg1"/>
                </a:solidFill>
                <a:latin typeface="Arial" panose="020B0604020202020204" pitchFamily="34" charset="0"/>
                <a:cs typeface="Arial" panose="020B0604020202020204" pitchFamily="34" charset="0"/>
              </a:rPr>
              <a:t>(</a:t>
            </a:r>
            <a:r>
              <a:rPr lang="en-IN" sz="1800" b="1" dirty="0" err="1">
                <a:solidFill>
                  <a:schemeClr val="bg1"/>
                </a:solidFill>
                <a:latin typeface="Arial" panose="020B0604020202020204" pitchFamily="34" charset="0"/>
                <a:cs typeface="Arial" panose="020B0604020202020204" pitchFamily="34" charset="0"/>
              </a:rPr>
              <a:t>np.transpose</a:t>
            </a:r>
            <a:r>
              <a:rPr lang="en-IN" sz="1800" b="1" dirty="0">
                <a:solidFill>
                  <a:schemeClr val="bg1"/>
                </a:solidFill>
                <a:latin typeface="Arial" panose="020B0604020202020204" pitchFamily="34" charset="0"/>
                <a:cs typeface="Arial" panose="020B0604020202020204" pitchFamily="34" charset="0"/>
              </a:rPr>
              <a:t>(</a:t>
            </a:r>
            <a:r>
              <a:rPr lang="en-IN" sz="1800" b="1" dirty="0" err="1">
                <a:solidFill>
                  <a:schemeClr val="bg1"/>
                </a:solidFill>
                <a:latin typeface="Arial" panose="020B0604020202020204" pitchFamily="34" charset="0"/>
                <a:cs typeface="Arial" panose="020B0604020202020204" pitchFamily="34" charset="0"/>
              </a:rPr>
              <a:t>npimg</a:t>
            </a:r>
            <a:r>
              <a:rPr lang="en-IN" sz="1800" b="1" dirty="0">
                <a:solidFill>
                  <a:schemeClr val="bg1"/>
                </a:solidFill>
                <a:latin typeface="Arial" panose="020B0604020202020204" pitchFamily="34" charset="0"/>
                <a:cs typeface="Arial" panose="020B0604020202020204" pitchFamily="34" charset="0"/>
              </a:rPr>
              <a:t>, (1, 2, 0)))</a:t>
            </a:r>
          </a:p>
          <a:p>
            <a:pPr algn="ctr"/>
            <a:endParaRPr lang="en-IN" dirty="0"/>
          </a:p>
        </p:txBody>
      </p:sp>
      <p:pic>
        <p:nvPicPr>
          <p:cNvPr id="11" name="Picture 2" descr="Vignan's Foundation for Science, Technology &amp; Research (Deemed to be  University)">
            <a:extLst>
              <a:ext uri="{FF2B5EF4-FFF2-40B4-BE49-F238E27FC236}">
                <a16:creationId xmlns:a16="http://schemas.microsoft.com/office/drawing/2014/main" id="{5D2E0D76-159A-4832-B1C6-D5FBB2E557C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635448" y="18258"/>
            <a:ext cx="1556551" cy="5719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389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4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8947F-8E98-4350-9050-89687EEFE950}"/>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14F6A2D4-584A-493E-B671-5498073C6B8C}"/>
              </a:ext>
            </a:extLst>
          </p:cNvPr>
          <p:cNvSpPr>
            <a:spLocks noGrp="1"/>
          </p:cNvSpPr>
          <p:nvPr>
            <p:ph idx="1"/>
          </p:nvPr>
        </p:nvSpPr>
        <p:spPr/>
        <p:txBody>
          <a:bodyPr/>
          <a:lstStyle/>
          <a:p>
            <a:endParaRPr lang="en-IN"/>
          </a:p>
        </p:txBody>
      </p:sp>
      <p:pic>
        <p:nvPicPr>
          <p:cNvPr id="5" name="Video 3">
            <a:extLst>
              <a:ext uri="{FF2B5EF4-FFF2-40B4-BE49-F238E27FC236}">
                <a16:creationId xmlns:a16="http://schemas.microsoft.com/office/drawing/2014/main" id="{38CC862D-0DCF-40C7-9B42-35D8D11A6727}"/>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284" r="-1" b="-1"/>
          <a:stretch/>
        </p:blipFill>
        <p:spPr>
          <a:xfrm>
            <a:off x="-29022" y="8876"/>
            <a:ext cx="12198195" cy="6849082"/>
          </a:xfrm>
          <a:prstGeom prst="rect">
            <a:avLst/>
          </a:prstGeom>
        </p:spPr>
      </p:pic>
      <p:sp>
        <p:nvSpPr>
          <p:cNvPr id="37" name="TextBox 36">
            <a:extLst>
              <a:ext uri="{FF2B5EF4-FFF2-40B4-BE49-F238E27FC236}">
                <a16:creationId xmlns:a16="http://schemas.microsoft.com/office/drawing/2014/main" id="{C6534874-FBFD-46FB-A693-EA2942A6CA28}"/>
              </a:ext>
            </a:extLst>
          </p:cNvPr>
          <p:cNvSpPr txBox="1"/>
          <p:nvPr/>
        </p:nvSpPr>
        <p:spPr>
          <a:xfrm>
            <a:off x="457200" y="230819"/>
            <a:ext cx="11285718" cy="1446550"/>
          </a:xfrm>
          <a:prstGeom prst="rect">
            <a:avLst/>
          </a:prstGeom>
          <a:noFill/>
        </p:spPr>
        <p:txBody>
          <a:bodyPr wrap="square" rtlCol="0">
            <a:spAutoFit/>
          </a:bodyPr>
          <a:lstStyle/>
          <a:p>
            <a:pPr algn="ctr"/>
            <a:r>
              <a:rPr lang="en-IN" sz="4400" b="1" dirty="0">
                <a:solidFill>
                  <a:schemeClr val="bg1"/>
                </a:solidFill>
              </a:rPr>
              <a:t>GENERATIVE ADVERSARIAL NETWORKS (GANs)</a:t>
            </a:r>
          </a:p>
        </p:txBody>
      </p:sp>
      <p:sp>
        <p:nvSpPr>
          <p:cNvPr id="38" name="TextBox 37">
            <a:extLst>
              <a:ext uri="{FF2B5EF4-FFF2-40B4-BE49-F238E27FC236}">
                <a16:creationId xmlns:a16="http://schemas.microsoft.com/office/drawing/2014/main" id="{7F94D884-4BB9-4FAE-B681-B3B907173BFD}"/>
              </a:ext>
            </a:extLst>
          </p:cNvPr>
          <p:cNvSpPr txBox="1"/>
          <p:nvPr/>
        </p:nvSpPr>
        <p:spPr>
          <a:xfrm>
            <a:off x="727972" y="1776267"/>
            <a:ext cx="10164930" cy="4154984"/>
          </a:xfrm>
          <a:prstGeom prst="rect">
            <a:avLst/>
          </a:prstGeom>
          <a:noFill/>
        </p:spPr>
        <p:txBody>
          <a:bodyPr wrap="square" rtlCol="0">
            <a:spAutoFit/>
          </a:bodyPr>
          <a:lstStyle/>
          <a:p>
            <a:pPr marL="285750" indent="-285750">
              <a:buFont typeface="Wingdings" panose="05000000000000000000" pitchFamily="2" charset="2"/>
              <a:buChar char="Ø"/>
            </a:pPr>
            <a:r>
              <a:rPr lang="en-IN" sz="2400" dirty="0">
                <a:solidFill>
                  <a:schemeClr val="bg1"/>
                </a:solidFill>
              </a:rPr>
              <a:t>Created in </a:t>
            </a:r>
            <a:r>
              <a:rPr lang="en-IN" sz="2400" dirty="0">
                <a:solidFill>
                  <a:srgbClr val="FFFF00"/>
                </a:solidFill>
              </a:rPr>
              <a:t>2014</a:t>
            </a:r>
            <a:r>
              <a:rPr lang="en-IN" sz="2400" dirty="0">
                <a:solidFill>
                  <a:schemeClr val="bg1"/>
                </a:solidFill>
              </a:rPr>
              <a:t> by </a:t>
            </a:r>
            <a:r>
              <a:rPr lang="en-IN" sz="2400" dirty="0">
                <a:solidFill>
                  <a:srgbClr val="FFFF00"/>
                </a:solidFill>
              </a:rPr>
              <a:t>Ian Goodfellow</a:t>
            </a:r>
          </a:p>
          <a:p>
            <a:endParaRPr lang="en-IN" sz="2400" dirty="0">
              <a:solidFill>
                <a:srgbClr val="FFFF00"/>
              </a:solidFill>
            </a:endParaRPr>
          </a:p>
          <a:p>
            <a:r>
              <a:rPr lang="en-IN" sz="2400" dirty="0">
                <a:solidFill>
                  <a:schemeClr val="bg1"/>
                </a:solidFill>
              </a:rPr>
              <a:t>Why </a:t>
            </a:r>
            <a:r>
              <a:rPr lang="en-IN" sz="2400" dirty="0">
                <a:solidFill>
                  <a:srgbClr val="FFFF00"/>
                </a:solidFill>
              </a:rPr>
              <a:t>Gans </a:t>
            </a:r>
            <a:r>
              <a:rPr lang="en-IN" sz="2400" dirty="0">
                <a:solidFill>
                  <a:schemeClr val="bg1"/>
                </a:solidFill>
              </a:rPr>
              <a:t>?</a:t>
            </a:r>
          </a:p>
          <a:p>
            <a:pPr marL="342900" indent="-342900">
              <a:buFont typeface="Wingdings" panose="05000000000000000000" pitchFamily="2" charset="2"/>
              <a:buChar char="Ø"/>
            </a:pPr>
            <a:r>
              <a:rPr lang="en-IN" sz="2400" dirty="0">
                <a:solidFill>
                  <a:schemeClr val="bg1"/>
                </a:solidFill>
              </a:rPr>
              <a:t>Insufficient labelled training data</a:t>
            </a:r>
          </a:p>
          <a:p>
            <a:pPr marL="342900" indent="-342900">
              <a:buFont typeface="Wingdings" panose="05000000000000000000" pitchFamily="2" charset="2"/>
              <a:buChar char="Ø"/>
            </a:pPr>
            <a:r>
              <a:rPr lang="en-IN" sz="2400" dirty="0">
                <a:solidFill>
                  <a:schemeClr val="bg1"/>
                </a:solidFill>
              </a:rPr>
              <a:t>Use generated data as is image/audio synthesis</a:t>
            </a:r>
          </a:p>
          <a:p>
            <a:endParaRPr lang="en-IN" sz="2400" dirty="0">
              <a:solidFill>
                <a:schemeClr val="bg1"/>
              </a:solidFill>
            </a:endParaRPr>
          </a:p>
          <a:p>
            <a:r>
              <a:rPr lang="en-IN" sz="2400" dirty="0">
                <a:solidFill>
                  <a:schemeClr val="bg1"/>
                </a:solidFill>
              </a:rPr>
              <a:t>Why is it Adversarial ?  It’s a competition between 2 components</a:t>
            </a:r>
          </a:p>
          <a:p>
            <a:pPr marL="342900" indent="-342900">
              <a:buFont typeface="Wingdings" panose="05000000000000000000" pitchFamily="2" charset="2"/>
              <a:buChar char="Ø"/>
            </a:pPr>
            <a:r>
              <a:rPr lang="en-IN" sz="2400" dirty="0">
                <a:solidFill>
                  <a:srgbClr val="FFFF00"/>
                </a:solidFill>
              </a:rPr>
              <a:t>Generator :</a:t>
            </a:r>
            <a:r>
              <a:rPr lang="en-IN" sz="2400" dirty="0">
                <a:solidFill>
                  <a:schemeClr val="bg1"/>
                </a:solidFill>
              </a:rPr>
              <a:t>Replicates real data to produce fake data.</a:t>
            </a:r>
          </a:p>
          <a:p>
            <a:pPr marL="342900" indent="-342900">
              <a:buFont typeface="Wingdings" panose="05000000000000000000" pitchFamily="2" charset="2"/>
              <a:buChar char="Ø"/>
            </a:pPr>
            <a:r>
              <a:rPr lang="en-IN" sz="2400" dirty="0">
                <a:solidFill>
                  <a:srgbClr val="FFFF00"/>
                </a:solidFill>
              </a:rPr>
              <a:t>Discriminator :</a:t>
            </a:r>
            <a:r>
              <a:rPr lang="en-IN" sz="2400" dirty="0">
                <a:solidFill>
                  <a:schemeClr val="bg1"/>
                </a:solidFill>
              </a:rPr>
              <a:t> Distinguishes real data from fake data.</a:t>
            </a:r>
          </a:p>
          <a:p>
            <a:pPr marL="342900" indent="-342900">
              <a:buFont typeface="Wingdings" panose="05000000000000000000" pitchFamily="2" charset="2"/>
              <a:buChar char="Ø"/>
            </a:pPr>
            <a:r>
              <a:rPr lang="en-IN" sz="2400" dirty="0">
                <a:solidFill>
                  <a:srgbClr val="FFFF00"/>
                </a:solidFill>
              </a:rPr>
              <a:t>Discriminator loss </a:t>
            </a:r>
            <a:r>
              <a:rPr lang="en-IN" sz="2400" dirty="0">
                <a:solidFill>
                  <a:schemeClr val="bg1"/>
                </a:solidFill>
              </a:rPr>
              <a:t>is passed to </a:t>
            </a:r>
            <a:r>
              <a:rPr lang="en-IN" sz="2400" dirty="0">
                <a:solidFill>
                  <a:srgbClr val="FFFF00"/>
                </a:solidFill>
              </a:rPr>
              <a:t>Generator</a:t>
            </a:r>
            <a:r>
              <a:rPr lang="en-IN" sz="2400" dirty="0">
                <a:solidFill>
                  <a:schemeClr val="bg1"/>
                </a:solidFill>
              </a:rPr>
              <a:t> as an objective function.</a:t>
            </a:r>
          </a:p>
          <a:p>
            <a:pPr marL="285750" indent="-285750">
              <a:buFont typeface="Wingdings" panose="05000000000000000000" pitchFamily="2" charset="2"/>
              <a:buChar char="Ø"/>
            </a:pPr>
            <a:r>
              <a:rPr lang="en-IN" sz="2400" b="1" dirty="0">
                <a:solidFill>
                  <a:schemeClr val="bg1"/>
                </a:solidFill>
              </a:rPr>
              <a:t>In this project, we have used </a:t>
            </a:r>
            <a:r>
              <a:rPr lang="en-IN" sz="2400" b="1" dirty="0">
                <a:solidFill>
                  <a:srgbClr val="FFFF00"/>
                </a:solidFill>
              </a:rPr>
              <a:t>DCGAN</a:t>
            </a:r>
            <a:r>
              <a:rPr lang="en-IN" sz="2400" b="1" dirty="0">
                <a:solidFill>
                  <a:schemeClr val="bg1"/>
                </a:solidFill>
              </a:rPr>
              <a:t> Model</a:t>
            </a:r>
          </a:p>
        </p:txBody>
      </p:sp>
      <p:pic>
        <p:nvPicPr>
          <p:cNvPr id="39" name="Picture 2" descr="Vignan's Foundation for Science, Technology &amp; Research (Deemed to be  University)">
            <a:extLst>
              <a:ext uri="{FF2B5EF4-FFF2-40B4-BE49-F238E27FC236}">
                <a16:creationId xmlns:a16="http://schemas.microsoft.com/office/drawing/2014/main" id="{090405F1-8897-4919-BD96-E6FBC38FBF3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06328" y="5936585"/>
            <a:ext cx="2462845" cy="9050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1937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48"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mute="1">
                <p:cTn id="12" repeatCount="indefinite" fill="hold" display="0">
                  <p:stCondLst>
                    <p:cond delay="indefinite"/>
                  </p:stCondLst>
                </p:cTn>
                <p:tgtEl>
                  <p:spTgt spid="5"/>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BD23EB-1A7F-4FD9-B91C-97D2A9D8D914}"/>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79540D59-1AE3-4C1A-978F-4ACD5850D54D}"/>
              </a:ext>
            </a:extLst>
          </p:cNvPr>
          <p:cNvSpPr>
            <a:spLocks noGrp="1"/>
          </p:cNvSpPr>
          <p:nvPr>
            <p:ph idx="1"/>
          </p:nvPr>
        </p:nvSpPr>
        <p:spPr/>
        <p:txBody>
          <a:bodyPr/>
          <a:lstStyle/>
          <a:p>
            <a:endParaRPr lang="en-IN"/>
          </a:p>
        </p:txBody>
      </p:sp>
      <p:pic>
        <p:nvPicPr>
          <p:cNvPr id="4" name="Video 3">
            <a:extLst>
              <a:ext uri="{FF2B5EF4-FFF2-40B4-BE49-F238E27FC236}">
                <a16:creationId xmlns:a16="http://schemas.microsoft.com/office/drawing/2014/main" id="{363BC1B1-285B-49C6-8264-B58EA6880A2B}"/>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284" r="-1" b="-1"/>
          <a:stretch/>
        </p:blipFill>
        <p:spPr>
          <a:xfrm>
            <a:off x="-6215" y="-16739"/>
            <a:ext cx="12198195" cy="6849082"/>
          </a:xfrm>
          <a:prstGeom prst="rect">
            <a:avLst/>
          </a:prstGeom>
        </p:spPr>
      </p:pic>
      <p:sp>
        <p:nvSpPr>
          <p:cNvPr id="5" name="TextBox 4">
            <a:extLst>
              <a:ext uri="{FF2B5EF4-FFF2-40B4-BE49-F238E27FC236}">
                <a16:creationId xmlns:a16="http://schemas.microsoft.com/office/drawing/2014/main" id="{8241957A-CE8A-4006-9F8C-A38300641320}"/>
              </a:ext>
            </a:extLst>
          </p:cNvPr>
          <p:cNvSpPr txBox="1"/>
          <p:nvPr/>
        </p:nvSpPr>
        <p:spPr>
          <a:xfrm>
            <a:off x="337351" y="239697"/>
            <a:ext cx="11576482" cy="769441"/>
          </a:xfrm>
          <a:prstGeom prst="rect">
            <a:avLst/>
          </a:prstGeom>
          <a:noFill/>
        </p:spPr>
        <p:txBody>
          <a:bodyPr wrap="square" rtlCol="0">
            <a:spAutoFit/>
          </a:bodyPr>
          <a:lstStyle/>
          <a:p>
            <a:r>
              <a:rPr lang="en-IN" sz="4400" b="1" dirty="0">
                <a:solidFill>
                  <a:schemeClr val="bg1"/>
                </a:solidFill>
              </a:rPr>
              <a:t>STEPS TO TRAIN  A GAN</a:t>
            </a:r>
          </a:p>
        </p:txBody>
      </p:sp>
      <p:sp>
        <p:nvSpPr>
          <p:cNvPr id="6" name="TextBox 5">
            <a:extLst>
              <a:ext uri="{FF2B5EF4-FFF2-40B4-BE49-F238E27FC236}">
                <a16:creationId xmlns:a16="http://schemas.microsoft.com/office/drawing/2014/main" id="{A7B30FA4-C51D-485D-B01D-344318A88634}"/>
              </a:ext>
            </a:extLst>
          </p:cNvPr>
          <p:cNvSpPr txBox="1"/>
          <p:nvPr/>
        </p:nvSpPr>
        <p:spPr>
          <a:xfrm>
            <a:off x="608120" y="1620785"/>
            <a:ext cx="10053962" cy="3785652"/>
          </a:xfrm>
          <a:prstGeom prst="rect">
            <a:avLst/>
          </a:prstGeom>
          <a:noFill/>
        </p:spPr>
        <p:txBody>
          <a:bodyPr wrap="square" rtlCol="0">
            <a:spAutoFit/>
          </a:bodyPr>
          <a:lstStyle/>
          <a:p>
            <a:pPr marL="285750" indent="-285750">
              <a:buFont typeface="Wingdings" panose="05000000000000000000" pitchFamily="2" charset="2"/>
              <a:buChar char="ü"/>
            </a:pPr>
            <a:r>
              <a:rPr lang="en-IN" sz="2400" dirty="0">
                <a:solidFill>
                  <a:schemeClr val="bg1"/>
                </a:solidFill>
              </a:rPr>
              <a:t>Define a problem</a:t>
            </a:r>
          </a:p>
          <a:p>
            <a:pPr marL="285750" indent="-285750">
              <a:buFont typeface="Wingdings" panose="05000000000000000000" pitchFamily="2" charset="2"/>
              <a:buChar char="ü"/>
            </a:pPr>
            <a:r>
              <a:rPr lang="en-IN" sz="2400" dirty="0">
                <a:solidFill>
                  <a:schemeClr val="bg1"/>
                </a:solidFill>
              </a:rPr>
              <a:t>Define GAN Architecture</a:t>
            </a:r>
          </a:p>
          <a:p>
            <a:pPr marL="285750" indent="-285750">
              <a:buFont typeface="Wingdings" panose="05000000000000000000" pitchFamily="2" charset="2"/>
              <a:buChar char="ü"/>
            </a:pPr>
            <a:r>
              <a:rPr lang="en-IN" sz="2400" dirty="0">
                <a:solidFill>
                  <a:schemeClr val="bg1"/>
                </a:solidFill>
              </a:rPr>
              <a:t>Train Discriminator on Real Image</a:t>
            </a:r>
          </a:p>
          <a:p>
            <a:pPr marL="285750" indent="-285750">
              <a:buFont typeface="Wingdings" panose="05000000000000000000" pitchFamily="2" charset="2"/>
              <a:buChar char="ü"/>
            </a:pPr>
            <a:r>
              <a:rPr lang="en-IN" sz="2400" dirty="0">
                <a:solidFill>
                  <a:schemeClr val="bg1"/>
                </a:solidFill>
              </a:rPr>
              <a:t>Generate Fake Inputs for Generator</a:t>
            </a:r>
          </a:p>
          <a:p>
            <a:pPr marL="285750" indent="-285750">
              <a:buFont typeface="Wingdings" panose="05000000000000000000" pitchFamily="2" charset="2"/>
              <a:buChar char="ü"/>
            </a:pPr>
            <a:r>
              <a:rPr lang="en-IN" sz="2400" dirty="0">
                <a:solidFill>
                  <a:schemeClr val="bg1"/>
                </a:solidFill>
              </a:rPr>
              <a:t>Train Discriminator On Fake image</a:t>
            </a:r>
          </a:p>
          <a:p>
            <a:pPr marL="285750" indent="-285750">
              <a:buFont typeface="Wingdings" panose="05000000000000000000" pitchFamily="2" charset="2"/>
              <a:buChar char="ü"/>
            </a:pPr>
            <a:r>
              <a:rPr lang="en-IN" sz="2400" dirty="0">
                <a:solidFill>
                  <a:schemeClr val="bg1"/>
                </a:solidFill>
              </a:rPr>
              <a:t>Train Generator with the output of Discriminator.</a:t>
            </a:r>
          </a:p>
          <a:p>
            <a:pPr marL="285750" indent="-285750">
              <a:buFont typeface="Wingdings" panose="05000000000000000000" pitchFamily="2" charset="2"/>
              <a:buChar char="ü"/>
            </a:pPr>
            <a:r>
              <a:rPr lang="en-IN" sz="2400" dirty="0">
                <a:solidFill>
                  <a:schemeClr val="bg1"/>
                </a:solidFill>
              </a:rPr>
              <a:t>Once training is complete, synthesize data from Generator</a:t>
            </a:r>
          </a:p>
          <a:p>
            <a:endParaRPr lang="en-IN" sz="2400" dirty="0">
              <a:solidFill>
                <a:schemeClr val="bg1"/>
              </a:solidFill>
            </a:endParaRPr>
          </a:p>
          <a:p>
            <a:endParaRPr lang="en-IN" sz="2400" dirty="0">
              <a:solidFill>
                <a:schemeClr val="bg1"/>
              </a:solidFill>
            </a:endParaRPr>
          </a:p>
          <a:p>
            <a:r>
              <a:rPr lang="en-IN" sz="2400" b="1" dirty="0" err="1">
                <a:solidFill>
                  <a:srgbClr val="FFFF00"/>
                </a:solidFill>
              </a:rPr>
              <a:t>Eg</a:t>
            </a:r>
            <a:r>
              <a:rPr lang="en-IN" sz="2400" b="1" dirty="0">
                <a:solidFill>
                  <a:srgbClr val="FFFF00"/>
                </a:solidFill>
              </a:rPr>
              <a:t>:</a:t>
            </a:r>
            <a:r>
              <a:rPr lang="en-IN" sz="2400" dirty="0">
                <a:solidFill>
                  <a:schemeClr val="bg1"/>
                </a:solidFill>
              </a:rPr>
              <a:t> </a:t>
            </a:r>
            <a:r>
              <a:rPr lang="en-IN" sz="2400" b="1" dirty="0">
                <a:solidFill>
                  <a:schemeClr val="bg1"/>
                </a:solidFill>
              </a:rPr>
              <a:t>https://thispersondoesnotexist.com/</a:t>
            </a:r>
          </a:p>
        </p:txBody>
      </p:sp>
      <p:pic>
        <p:nvPicPr>
          <p:cNvPr id="7" name="Picture 2" descr="Vignan's Foundation for Science, Technology &amp; Research (Deemed to be  University)">
            <a:extLst>
              <a:ext uri="{FF2B5EF4-FFF2-40B4-BE49-F238E27FC236}">
                <a16:creationId xmlns:a16="http://schemas.microsoft.com/office/drawing/2014/main" id="{F86215BC-6054-4103-85E3-B381E02B1B0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29135" y="-16739"/>
            <a:ext cx="2462845" cy="90501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BD147485-883C-491F-8C02-6B8B2C2A270B}"/>
              </a:ext>
            </a:extLst>
          </p:cNvPr>
          <p:cNvPicPr/>
          <p:nvPr/>
        </p:nvPicPr>
        <p:blipFill>
          <a:blip r:embed="rId6">
            <a:extLst>
              <a:ext uri="{28A0092B-C50C-407E-A947-70E740481C1C}">
                <a14:useLocalDpi xmlns:a14="http://schemas.microsoft.com/office/drawing/2010/main" val="0"/>
              </a:ext>
            </a:extLst>
          </a:blip>
          <a:stretch>
            <a:fillRect/>
          </a:stretch>
        </p:blipFill>
        <p:spPr>
          <a:xfrm>
            <a:off x="7321809" y="1436279"/>
            <a:ext cx="4531337" cy="2247954"/>
          </a:xfrm>
          <a:prstGeom prst="rect">
            <a:avLst/>
          </a:prstGeom>
        </p:spPr>
      </p:pic>
    </p:spTree>
    <p:extLst>
      <p:ext uri="{BB962C8B-B14F-4D97-AF65-F5344CB8AC3E}">
        <p14:creationId xmlns:p14="http://schemas.microsoft.com/office/powerpoint/2010/main" val="3445783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4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1032</TotalTime>
  <Words>1324</Words>
  <Application>Microsoft Office PowerPoint</Application>
  <PresentationFormat>Widescreen</PresentationFormat>
  <Paragraphs>124</Paragraphs>
  <Slides>20</Slides>
  <Notes>0</Notes>
  <HiddenSlides>0</HiddenSlides>
  <MMClips>20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vt:i4>
      </vt:variant>
    </vt:vector>
  </HeadingPairs>
  <TitlesOfParts>
    <vt:vector size="26" baseType="lpstr">
      <vt:lpstr>Arial</vt:lpstr>
      <vt:lpstr>Calibri</vt:lpstr>
      <vt:lpstr>Calibri Light</vt:lpstr>
      <vt:lpstr>Posterama (Headings)</vt:lpstr>
      <vt:lpstr>Wingdings</vt:lpstr>
      <vt:lpstr>Office Theme</vt:lpstr>
      <vt:lpstr>FACE ANONYMIZATION FOR PRIVACY PRESERVATION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FACE ANONYMIZATION</dc:title>
  <dc:creator>shaik</dc:creator>
  <cp:lastModifiedBy>shaik</cp:lastModifiedBy>
  <cp:revision>35</cp:revision>
  <dcterms:created xsi:type="dcterms:W3CDTF">2021-05-12T09:07:59Z</dcterms:created>
  <dcterms:modified xsi:type="dcterms:W3CDTF">2021-06-16T18:52:41Z</dcterms:modified>
</cp:coreProperties>
</file>